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0"/>
  </p:notesMasterIdLst>
  <p:handoutMasterIdLst>
    <p:handoutMasterId r:id="rId21"/>
  </p:handoutMasterIdLst>
  <p:sldIdLst>
    <p:sldId id="290" r:id="rId2"/>
    <p:sldId id="311" r:id="rId3"/>
    <p:sldId id="327" r:id="rId4"/>
    <p:sldId id="345" r:id="rId5"/>
    <p:sldId id="328" r:id="rId6"/>
    <p:sldId id="329" r:id="rId7"/>
    <p:sldId id="346" r:id="rId8"/>
    <p:sldId id="347" r:id="rId9"/>
    <p:sldId id="348" r:id="rId10"/>
    <p:sldId id="349" r:id="rId11"/>
    <p:sldId id="350" r:id="rId12"/>
    <p:sldId id="351" r:id="rId13"/>
    <p:sldId id="352" r:id="rId14"/>
    <p:sldId id="353" r:id="rId15"/>
    <p:sldId id="354" r:id="rId16"/>
    <p:sldId id="355" r:id="rId17"/>
    <p:sldId id="356" r:id="rId18"/>
    <p:sldId id="340" r:id="rId19"/>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C81B977D-B904-D64D-9B82-73A8047B6F1A}">
          <p14:sldIdLst>
            <p14:sldId id="290"/>
            <p14:sldId id="311"/>
            <p14:sldId id="327"/>
            <p14:sldId id="345"/>
            <p14:sldId id="328"/>
            <p14:sldId id="329"/>
            <p14:sldId id="346"/>
            <p14:sldId id="347"/>
            <p14:sldId id="348"/>
            <p14:sldId id="349"/>
            <p14:sldId id="350"/>
            <p14:sldId id="351"/>
            <p14:sldId id="352"/>
            <p14:sldId id="353"/>
            <p14:sldId id="354"/>
            <p14:sldId id="355"/>
            <p14:sldId id="356"/>
            <p14:sldId id="340"/>
          </p14:sldIdLst>
        </p14:section>
      </p14:sectionLst>
    </p:ext>
    <p:ext uri="{EFAFB233-063F-42B5-8137-9DF3F51BA10A}">
      <p15:sldGuideLst xmlns:p15="http://schemas.microsoft.com/office/powerpoint/2012/main">
        <p15:guide id="1" orient="horz" pos="2160" userDrawn="1">
          <p15:clr>
            <a:srgbClr val="A4A3A4"/>
          </p15:clr>
        </p15:guide>
        <p15:guide id="2" pos="50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D6000D"/>
    <a:srgbClr val="494949"/>
    <a:srgbClr val="672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7192" autoAdjust="0"/>
  </p:normalViewPr>
  <p:slideViewPr>
    <p:cSldViewPr snapToGrid="0" snapToObjects="1" showGuides="1">
      <p:cViewPr varScale="1">
        <p:scale>
          <a:sx n="79" d="100"/>
          <a:sy n="79" d="100"/>
        </p:scale>
        <p:origin x="396" y="56"/>
      </p:cViewPr>
      <p:guideLst>
        <p:guide orient="horz" pos="2160"/>
        <p:guide pos="507"/>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44" d="100"/>
          <a:sy n="144" d="100"/>
        </p:scale>
        <p:origin x="479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6D3417-75BC-C54F-B209-3B706A8CCE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E0A46D-43DE-BC4C-9837-2979FE009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7ADF77-2023-D74B-9A03-BFA0C5C7CE1A}" type="datetimeFigureOut">
              <a:rPr lang="en-US" smtClean="0"/>
              <a:t>10/2/2023</a:t>
            </a:fld>
            <a:endParaRPr lang="en-US"/>
          </a:p>
        </p:txBody>
      </p:sp>
      <p:sp>
        <p:nvSpPr>
          <p:cNvPr id="4" name="Footer Placeholder 3">
            <a:extLst>
              <a:ext uri="{FF2B5EF4-FFF2-40B4-BE49-F238E27FC236}">
                <a16:creationId xmlns:a16="http://schemas.microsoft.com/office/drawing/2014/main" id="{1B1BBCED-4587-A646-BEDB-46936438A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B344CE3C-DF0C-9349-B48C-C47FA90B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03ADA-6B43-F443-8DD3-2F88E928691B}" type="slidenum">
              <a:rPr lang="en-US" smtClean="0"/>
              <a:t>‹#›</a:t>
            </a:fld>
            <a:endParaRPr lang="en-US"/>
          </a:p>
        </p:txBody>
      </p:sp>
    </p:spTree>
    <p:extLst>
      <p:ext uri="{BB962C8B-B14F-4D97-AF65-F5344CB8AC3E}">
        <p14:creationId xmlns:p14="http://schemas.microsoft.com/office/powerpoint/2010/main" val="34636187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76A3-60EE-9D4E-A7A1-CB0D7A163B62}"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16C9C-3AD8-BF4F-8988-7C4865BA5A81}" type="slidenum">
              <a:rPr lang="en-US" smtClean="0"/>
              <a:t>‹#›</a:t>
            </a:fld>
            <a:endParaRPr lang="en-US"/>
          </a:p>
        </p:txBody>
      </p:sp>
    </p:spTree>
    <p:extLst>
      <p:ext uri="{BB962C8B-B14F-4D97-AF65-F5344CB8AC3E}">
        <p14:creationId xmlns:p14="http://schemas.microsoft.com/office/powerpoint/2010/main" val="3942529046"/>
      </p:ext>
    </p:extLst>
  </p:cSld>
  <p:clrMap bg1="lt1" tx1="dk1" bg2="lt2" tx2="dk2" accent1="accent1" accent2="accent2" accent3="accent3" accent4="accent4" accent5="accent5" accent6="accent6" hlink="hlink" folHlink="folHlink"/>
  <p:hf hd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a:t>
            </a:fld>
            <a:endParaRPr lang="en-US"/>
          </a:p>
        </p:txBody>
      </p:sp>
    </p:spTree>
    <p:extLst>
      <p:ext uri="{BB962C8B-B14F-4D97-AF65-F5344CB8AC3E}">
        <p14:creationId xmlns:p14="http://schemas.microsoft.com/office/powerpoint/2010/main" val="228451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2</a:t>
            </a:fld>
            <a:endParaRPr lang="en-US"/>
          </a:p>
        </p:txBody>
      </p:sp>
    </p:spTree>
    <p:extLst>
      <p:ext uri="{BB962C8B-B14F-4D97-AF65-F5344CB8AC3E}">
        <p14:creationId xmlns:p14="http://schemas.microsoft.com/office/powerpoint/2010/main" val="71676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main method can be placed above or below other methods within the same class, but it is usually placed at the beginning of the class for readability and convention. </a:t>
            </a:r>
          </a:p>
          <a:p>
            <a:pPr algn="l"/>
            <a:r>
              <a:rPr lang="en-GB" b="0" i="0" dirty="0">
                <a:solidFill>
                  <a:srgbClr val="D1D5DB"/>
                </a:solidFill>
                <a:effectLst/>
                <a:latin typeface="Söhne"/>
              </a:rPr>
              <a:t>It's a common practice to organise your code in a way that makes it easy for others (and yourself) to understand and maintain, so placing the main method at the top of the class is a good practice.</a:t>
            </a:r>
          </a:p>
          <a:p>
            <a:pPr algn="l"/>
            <a:r>
              <a:rPr lang="en-GB" b="0" i="0" dirty="0">
                <a:solidFill>
                  <a:srgbClr val="D1D5DB"/>
                </a:solidFill>
                <a:effectLst/>
                <a:latin typeface="Söhne"/>
              </a:rPr>
              <a:t>However, Java does not enforce a specific order for method placement within a class, so it ultimately depends on your coding style and preferences.</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4</a:t>
            </a:fld>
            <a:endParaRPr lang="en-US"/>
          </a:p>
        </p:txBody>
      </p:sp>
    </p:spTree>
    <p:extLst>
      <p:ext uri="{BB962C8B-B14F-4D97-AF65-F5344CB8AC3E}">
        <p14:creationId xmlns:p14="http://schemas.microsoft.com/office/powerpoint/2010/main" val="252654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5</a:t>
            </a:fld>
            <a:endParaRPr lang="en-US"/>
          </a:p>
        </p:txBody>
      </p:sp>
    </p:spTree>
    <p:extLst>
      <p:ext uri="{BB962C8B-B14F-4D97-AF65-F5344CB8AC3E}">
        <p14:creationId xmlns:p14="http://schemas.microsoft.com/office/powerpoint/2010/main" val="3346681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nameToConsole</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"Aidan"</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nameToConsoleTimes10() {</a:t>
            </a:r>
          </a:p>
          <a:p>
            <a:pPr marL="0" marR="0">
              <a:spcBef>
                <a:spcPts val="0"/>
              </a:spcBef>
              <a:spcAft>
                <a:spcPts val="0"/>
              </a:spcAft>
            </a:pPr>
            <a:r>
              <a:rPr lang="en-GB" sz="1800" b="1" dirty="0">
                <a:solidFill>
                  <a:srgbClr val="7F0055"/>
                </a:solidFill>
                <a:effectLst/>
                <a:latin typeface="Consolas" panose="020B0609020204030204" pitchFamily="49" charset="0"/>
              </a:rPr>
              <a:t>    for</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loop</a:t>
            </a:r>
            <a:r>
              <a:rPr lang="en-GB" sz="1800" dirty="0">
                <a:solidFill>
                  <a:srgbClr val="000000"/>
                </a:solidFill>
                <a:effectLst/>
                <a:latin typeface="Consolas" panose="020B0609020204030204" pitchFamily="49" charset="0"/>
              </a:rPr>
              <a:t> = 1; </a:t>
            </a:r>
            <a:r>
              <a:rPr lang="en-GB" sz="1800" dirty="0">
                <a:solidFill>
                  <a:srgbClr val="6A3E3E"/>
                </a:solidFill>
                <a:effectLst/>
                <a:latin typeface="Consolas" panose="020B0609020204030204" pitchFamily="49" charset="0"/>
              </a:rPr>
              <a:t>loop</a:t>
            </a:r>
            <a:r>
              <a:rPr lang="en-GB" sz="1800" dirty="0">
                <a:solidFill>
                  <a:srgbClr val="000000"/>
                </a:solidFill>
                <a:effectLst/>
                <a:latin typeface="Consolas" panose="020B0609020204030204" pitchFamily="49" charset="0"/>
              </a:rPr>
              <a:t> &lt; 11; </a:t>
            </a:r>
            <a:r>
              <a:rPr lang="en-GB" sz="1800" dirty="0">
                <a:solidFill>
                  <a:srgbClr val="6A3E3E"/>
                </a:solidFill>
                <a:effectLst/>
                <a:latin typeface="Consolas" panose="020B0609020204030204" pitchFamily="49" charset="0"/>
              </a:rPr>
              <a:t>loop</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"Aidan"</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endParaRPr lang="en-GB" sz="1800" dirty="0">
              <a:solidFill>
                <a:srgbClr val="000000"/>
              </a:solidFill>
              <a:effectLst/>
              <a:latin typeface="Consolas" panose="020B0609020204030204" pitchFamily="49" charset="0"/>
            </a:endParaRPr>
          </a:p>
          <a:p>
            <a:pPr marL="0" marR="0">
              <a:spcBef>
                <a:spcPts val="0"/>
              </a:spcBef>
              <a:spcAft>
                <a:spcPts val="0"/>
              </a:spcAft>
            </a:pP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nameToConsoleTimes1000() {</a:t>
            </a:r>
          </a:p>
          <a:p>
            <a:pPr marL="0" marR="0">
              <a:spcBef>
                <a:spcPts val="0"/>
              </a:spcBef>
              <a:spcAft>
                <a:spcPts val="0"/>
              </a:spcAft>
            </a:pPr>
            <a:r>
              <a:rPr lang="en-GB" sz="1800" b="1" dirty="0">
                <a:solidFill>
                  <a:srgbClr val="7F0055"/>
                </a:solidFill>
                <a:effectLst/>
                <a:latin typeface="Consolas" panose="020B0609020204030204" pitchFamily="49" charset="0"/>
              </a:rPr>
              <a:t>    for</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loop</a:t>
            </a:r>
            <a:r>
              <a:rPr lang="en-GB" sz="1800" dirty="0">
                <a:solidFill>
                  <a:srgbClr val="000000"/>
                </a:solidFill>
                <a:effectLst/>
                <a:latin typeface="Consolas" panose="020B0609020204030204" pitchFamily="49" charset="0"/>
              </a:rPr>
              <a:t> = 1; </a:t>
            </a:r>
            <a:r>
              <a:rPr lang="en-GB" sz="1800" dirty="0">
                <a:solidFill>
                  <a:srgbClr val="6A3E3E"/>
                </a:solidFill>
                <a:effectLst/>
                <a:latin typeface="Consolas" panose="020B0609020204030204" pitchFamily="49" charset="0"/>
              </a:rPr>
              <a:t>loop</a:t>
            </a:r>
            <a:r>
              <a:rPr lang="en-GB" sz="1800" dirty="0">
                <a:solidFill>
                  <a:srgbClr val="000000"/>
                </a:solidFill>
                <a:effectLst/>
                <a:latin typeface="Consolas" panose="020B0609020204030204" pitchFamily="49" charset="0"/>
              </a:rPr>
              <a:t> &lt; 1001; </a:t>
            </a:r>
            <a:r>
              <a:rPr lang="en-GB" sz="1800" dirty="0">
                <a:solidFill>
                  <a:srgbClr val="6A3E3E"/>
                </a:solidFill>
                <a:effectLst/>
                <a:latin typeface="Consolas" panose="020B0609020204030204" pitchFamily="49" charset="0"/>
              </a:rPr>
              <a:t>loop</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"Aidan"</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endParaRPr lang="en-GB" sz="1800" dirty="0">
              <a:solidFill>
                <a:srgbClr val="000000"/>
              </a:solidFill>
              <a:effectLst/>
              <a:latin typeface="Consolas" panose="020B0609020204030204" pitchFamily="49" charset="0"/>
            </a:endParaRPr>
          </a:p>
          <a:p>
            <a:pPr marL="0" marR="0">
              <a:spcBef>
                <a:spcPts val="0"/>
              </a:spcBef>
              <a:spcAft>
                <a:spcPts val="0"/>
              </a:spcAft>
            </a:pPr>
            <a:endParaRPr lang="en-GB" sz="1800" dirty="0">
              <a:solidFill>
                <a:srgbClr val="000000"/>
              </a:solidFill>
              <a:effectLst/>
              <a:latin typeface="Consolas" panose="020B0609020204030204" pitchFamily="49" charset="0"/>
            </a:endParaRPr>
          </a:p>
          <a:p>
            <a:pPr marL="0" marR="0">
              <a:spcBef>
                <a:spcPts val="0"/>
              </a:spcBef>
              <a:spcAft>
                <a:spcPts val="0"/>
              </a:spcAft>
            </a:pPr>
            <a:endParaRPr lang="en-GB" sz="1800" dirty="0">
              <a:solidFill>
                <a:srgbClr val="000000"/>
              </a:solidFill>
              <a:effectLst/>
              <a:latin typeface="Consolas" panose="020B0609020204030204" pitchFamily="49" charset="0"/>
            </a:endParaRPr>
          </a:p>
          <a:p>
            <a:endParaRPr lang="en-GB" dirty="0"/>
          </a:p>
          <a:p>
            <a:endParaRPr lang="en-GB" dirty="0"/>
          </a:p>
          <a:p>
            <a:endParaRPr lang="en-GB" dirty="0"/>
          </a:p>
          <a:p>
            <a:r>
              <a:rPr lang="en-GB" altLang="en-US" b="1" dirty="0"/>
              <a:t>public static void yearTurn100(){</a:t>
            </a:r>
          </a:p>
          <a:p>
            <a:r>
              <a:rPr lang="en-GB" altLang="en-US" b="1" dirty="0"/>
              <a:t>   int </a:t>
            </a:r>
            <a:r>
              <a:rPr lang="en-GB" altLang="en-US" b="1" dirty="0" err="1"/>
              <a:t>currentAge</a:t>
            </a:r>
            <a:r>
              <a:rPr lang="en-GB" altLang="en-US" b="1" dirty="0"/>
              <a:t>, </a:t>
            </a:r>
            <a:r>
              <a:rPr lang="en-GB" altLang="en-US" b="1" dirty="0" err="1"/>
              <a:t>currentYear</a:t>
            </a:r>
            <a:r>
              <a:rPr lang="en-GB" altLang="en-US" b="1" dirty="0"/>
              <a:t>, yearTurning100;</a:t>
            </a:r>
          </a:p>
          <a:p>
            <a:r>
              <a:rPr lang="en-GB" altLang="en-US" dirty="0"/>
              <a:t>   </a:t>
            </a:r>
            <a:r>
              <a:rPr lang="en-GB" altLang="en-US" dirty="0" err="1"/>
              <a:t>currentAge</a:t>
            </a:r>
            <a:r>
              <a:rPr lang="en-GB" altLang="en-US" dirty="0"/>
              <a:t> = 30;</a:t>
            </a:r>
          </a:p>
          <a:p>
            <a:r>
              <a:rPr lang="en-GB" altLang="en-US" dirty="0"/>
              <a:t>   yearTurning100 = 0;</a:t>
            </a:r>
          </a:p>
          <a:p>
            <a:r>
              <a:rPr lang="en-GB" altLang="en-US" dirty="0"/>
              <a:t>   </a:t>
            </a:r>
            <a:r>
              <a:rPr lang="en-GB" altLang="en-US" dirty="0" err="1"/>
              <a:t>currentYear</a:t>
            </a:r>
            <a:r>
              <a:rPr lang="en-GB" altLang="en-US" dirty="0"/>
              <a:t> = </a:t>
            </a:r>
            <a:r>
              <a:rPr lang="en-GB" altLang="en-US" dirty="0" err="1"/>
              <a:t>java.util.Calendar.</a:t>
            </a:r>
            <a:r>
              <a:rPr lang="en-GB" altLang="en-US" i="1" dirty="0" err="1"/>
              <a:t>getInstance</a:t>
            </a:r>
            <a:r>
              <a:rPr lang="en-GB" altLang="en-US" i="1" dirty="0"/>
              <a:t>().get(</a:t>
            </a:r>
            <a:r>
              <a:rPr lang="en-GB" altLang="en-US" i="1" dirty="0" err="1"/>
              <a:t>java.util.Calendar.YEAR</a:t>
            </a:r>
            <a:r>
              <a:rPr lang="en-GB" altLang="en-US" i="1" dirty="0"/>
              <a:t>);</a:t>
            </a:r>
          </a:p>
          <a:p>
            <a:r>
              <a:rPr lang="en-GB" altLang="en-US" dirty="0"/>
              <a:t>   yearTurning100 = 100 - </a:t>
            </a:r>
            <a:r>
              <a:rPr lang="en-GB" altLang="en-US" dirty="0" err="1"/>
              <a:t>currentAge</a:t>
            </a:r>
            <a:r>
              <a:rPr lang="en-GB" altLang="en-US" dirty="0"/>
              <a:t> + </a:t>
            </a:r>
            <a:r>
              <a:rPr lang="en-GB" altLang="en-US" dirty="0" err="1"/>
              <a:t>currentYear</a:t>
            </a:r>
            <a:r>
              <a:rPr lang="en-GB" altLang="en-US" dirty="0"/>
              <a:t>;</a:t>
            </a:r>
          </a:p>
          <a:p>
            <a:r>
              <a:rPr lang="en-GB" altLang="en-US" dirty="0"/>
              <a:t>   System.</a:t>
            </a:r>
            <a:r>
              <a:rPr lang="en-GB" altLang="en-US" i="1" dirty="0"/>
              <a:t>out.println("Year turning 100 is : "+yearTurning100);</a:t>
            </a:r>
          </a:p>
          <a:p>
            <a:r>
              <a:rPr lang="en-GB" altLang="en-US" dirty="0"/>
              <a:t>}</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6</a:t>
            </a:fld>
            <a:endParaRPr lang="en-US"/>
          </a:p>
        </p:txBody>
      </p:sp>
    </p:spTree>
    <p:extLst>
      <p:ext uri="{BB962C8B-B14F-4D97-AF65-F5344CB8AC3E}">
        <p14:creationId xmlns:p14="http://schemas.microsoft.com/office/powerpoint/2010/main" val="256512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1" dirty="0">
                <a:latin typeface="Consolas" panose="020B0609020204030204" pitchFamily="49" charset="0"/>
              </a:rPr>
              <a:t>public static void </a:t>
            </a:r>
            <a:r>
              <a:rPr lang="en-GB" altLang="en-US" b="1" dirty="0" err="1">
                <a:latin typeface="Consolas" panose="020B0609020204030204" pitchFamily="49" charset="0"/>
              </a:rPr>
              <a:t>outputName</a:t>
            </a:r>
            <a:r>
              <a:rPr lang="en-GB" altLang="en-US" b="1" dirty="0">
                <a:latin typeface="Consolas" panose="020B0609020204030204" pitchFamily="49" charset="0"/>
              </a:rPr>
              <a:t>(String name, int times){</a:t>
            </a:r>
            <a:endParaRPr lang="en-GB" altLang="en-US" dirty="0">
              <a:latin typeface="Consolas" panose="020B0609020204030204" pitchFamily="49" charset="0"/>
            </a:endParaRPr>
          </a:p>
          <a:p>
            <a:r>
              <a:rPr lang="nl-NL" altLang="en-US" b="1" dirty="0">
                <a:latin typeface="Consolas" panose="020B0609020204030204" pitchFamily="49" charset="0"/>
              </a:rPr>
              <a:t>	for (int loop=1; loop&lt;=times; loop++){</a:t>
            </a:r>
          </a:p>
          <a:p>
            <a:r>
              <a:rPr lang="en-GB" altLang="en-US" dirty="0">
                <a:latin typeface="Consolas" panose="020B0609020204030204" pitchFamily="49" charset="0"/>
              </a:rPr>
              <a:t>		</a:t>
            </a:r>
            <a:r>
              <a:rPr lang="en-GB" altLang="en-US" dirty="0" err="1">
                <a:latin typeface="Consolas" panose="020B0609020204030204" pitchFamily="49" charset="0"/>
              </a:rPr>
              <a:t>System.</a:t>
            </a:r>
            <a:r>
              <a:rPr lang="en-GB" altLang="en-US" i="1" dirty="0" err="1">
                <a:latin typeface="Consolas" panose="020B0609020204030204" pitchFamily="49" charset="0"/>
              </a:rPr>
              <a:t>out.println</a:t>
            </a:r>
            <a:r>
              <a:rPr lang="en-GB" altLang="en-US" i="1" dirty="0">
                <a:latin typeface="Consolas" panose="020B0609020204030204" pitchFamily="49" charset="0"/>
              </a:rPr>
              <a:t>(name);</a:t>
            </a:r>
          </a:p>
          <a:p>
            <a:r>
              <a:rPr lang="en-GB" altLang="en-US" dirty="0">
                <a:latin typeface="Consolas" panose="020B0609020204030204" pitchFamily="49" charset="0"/>
              </a:rPr>
              <a:t>	}</a:t>
            </a:r>
          </a:p>
          <a:p>
            <a:r>
              <a:rPr lang="en-GB" altLang="en-US" dirty="0">
                <a:latin typeface="Consolas" panose="020B0609020204030204" pitchFamily="49" charset="0"/>
              </a:rPr>
              <a:t>}</a:t>
            </a:r>
          </a:p>
          <a:p>
            <a:endParaRPr lang="en-GB" dirty="0">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altLang="en-US" b="1" dirty="0">
                <a:latin typeface="Consolas" panose="020B0609020204030204" pitchFamily="49" charset="0"/>
              </a:rPr>
              <a:t>public static void count(int start){</a:t>
            </a:r>
          </a:p>
          <a:p>
            <a:r>
              <a:rPr lang="nl-NL" altLang="en-US" b="1" dirty="0">
                <a:latin typeface="Consolas" panose="020B0609020204030204" pitchFamily="49" charset="0"/>
              </a:rPr>
              <a:t>	for (int loop=start; loop&gt;=0; loop--){</a:t>
            </a:r>
          </a:p>
          <a:p>
            <a:r>
              <a:rPr lang="en-GB" altLang="en-US" dirty="0">
                <a:latin typeface="Consolas" panose="020B0609020204030204" pitchFamily="49" charset="0"/>
              </a:rPr>
              <a:t>		</a:t>
            </a:r>
            <a:r>
              <a:rPr lang="en-GB" altLang="en-US" dirty="0" err="1">
                <a:latin typeface="Consolas" panose="020B0609020204030204" pitchFamily="49" charset="0"/>
              </a:rPr>
              <a:t>System.</a:t>
            </a:r>
            <a:r>
              <a:rPr lang="en-GB" altLang="en-US" i="1" dirty="0" err="1">
                <a:latin typeface="Consolas" panose="020B0609020204030204" pitchFamily="49" charset="0"/>
              </a:rPr>
              <a:t>out.println</a:t>
            </a:r>
            <a:r>
              <a:rPr lang="en-GB" altLang="en-US" i="1" dirty="0">
                <a:latin typeface="Consolas" panose="020B0609020204030204" pitchFamily="49" charset="0"/>
              </a:rPr>
              <a:t>(loop);</a:t>
            </a:r>
          </a:p>
          <a:p>
            <a:r>
              <a:rPr lang="en-GB" altLang="en-US" dirty="0">
                <a:latin typeface="Consolas" panose="020B0609020204030204" pitchFamily="49" charset="0"/>
              </a:rPr>
              <a:t>	}</a:t>
            </a:r>
          </a:p>
          <a:p>
            <a:r>
              <a:rPr lang="en-GB" altLang="en-US" dirty="0">
                <a:latin typeface="Consolas" panose="020B0609020204030204" pitchFamily="49" charset="0"/>
              </a:rPr>
              <a:t>}</a:t>
            </a:r>
            <a:endParaRPr lang="en-GB" dirty="0">
              <a:latin typeface="Consolas" panose="020B0609020204030204" pitchFamily="49" charset="0"/>
            </a:endParaRPr>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11</a:t>
            </a:fld>
            <a:endParaRPr lang="en-US"/>
          </a:p>
        </p:txBody>
      </p:sp>
    </p:spTree>
    <p:extLst>
      <p:ext uri="{BB962C8B-B14F-4D97-AF65-F5344CB8AC3E}">
        <p14:creationId xmlns:p14="http://schemas.microsoft.com/office/powerpoint/2010/main" val="139982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1" dirty="0">
                <a:latin typeface="Consolas" panose="020B0609020204030204" pitchFamily="49" charset="0"/>
              </a:rPr>
              <a:t>public static void min(int num1, int num2){</a:t>
            </a:r>
          </a:p>
          <a:p>
            <a:r>
              <a:rPr lang="en-GB" altLang="en-US" b="1" dirty="0">
                <a:latin typeface="Consolas" panose="020B0609020204030204" pitchFamily="49" charset="0"/>
              </a:rPr>
              <a:t>	if (num1&gt;num2){</a:t>
            </a:r>
          </a:p>
          <a:p>
            <a:r>
              <a:rPr lang="en-GB" altLang="en-US" dirty="0">
                <a:latin typeface="Consolas" panose="020B0609020204030204" pitchFamily="49" charset="0"/>
              </a:rPr>
              <a:t>		</a:t>
            </a:r>
            <a:r>
              <a:rPr lang="en-GB" altLang="en-US" dirty="0" err="1">
                <a:latin typeface="Consolas" panose="020B0609020204030204" pitchFamily="49" charset="0"/>
              </a:rPr>
              <a:t>System.</a:t>
            </a:r>
            <a:r>
              <a:rPr lang="en-GB" altLang="en-US" i="1" dirty="0" err="1">
                <a:latin typeface="Consolas" panose="020B0609020204030204" pitchFamily="49" charset="0"/>
              </a:rPr>
              <a:t>out.printf</a:t>
            </a:r>
            <a:r>
              <a:rPr lang="en-GB" altLang="en-US" i="1" dirty="0">
                <a:latin typeface="Consolas" panose="020B0609020204030204" pitchFamily="49" charset="0"/>
              </a:rPr>
              <a:t>("%d is bigger than %d",num1, num2);</a:t>
            </a:r>
          </a:p>
          <a:p>
            <a:r>
              <a:rPr lang="en-GB" altLang="en-US" dirty="0">
                <a:latin typeface="Consolas" panose="020B0609020204030204" pitchFamily="49" charset="0"/>
              </a:rPr>
              <a:t>	} </a:t>
            </a:r>
            <a:r>
              <a:rPr lang="en-GB" altLang="en-US" b="1" dirty="0">
                <a:latin typeface="Consolas" panose="020B0609020204030204" pitchFamily="49" charset="0"/>
              </a:rPr>
              <a:t>else if (num2&gt;num1){</a:t>
            </a:r>
          </a:p>
          <a:p>
            <a:r>
              <a:rPr lang="en-GB" altLang="en-US" dirty="0">
                <a:latin typeface="Consolas" panose="020B0609020204030204" pitchFamily="49" charset="0"/>
              </a:rPr>
              <a:t>		</a:t>
            </a:r>
            <a:r>
              <a:rPr lang="en-GB" altLang="en-US" dirty="0" err="1">
                <a:latin typeface="Consolas" panose="020B0609020204030204" pitchFamily="49" charset="0"/>
              </a:rPr>
              <a:t>System.</a:t>
            </a:r>
            <a:r>
              <a:rPr lang="en-GB" altLang="en-US" i="1" dirty="0" err="1">
                <a:latin typeface="Consolas" panose="020B0609020204030204" pitchFamily="49" charset="0"/>
              </a:rPr>
              <a:t>out.printf</a:t>
            </a:r>
            <a:r>
              <a:rPr lang="en-GB" altLang="en-US" i="1" dirty="0">
                <a:latin typeface="Consolas" panose="020B0609020204030204" pitchFamily="49" charset="0"/>
              </a:rPr>
              <a:t>("%d is bigger than %d",num2, num1);</a:t>
            </a:r>
          </a:p>
          <a:p>
            <a:r>
              <a:rPr lang="en-GB" altLang="en-US" dirty="0">
                <a:latin typeface="Consolas" panose="020B0609020204030204" pitchFamily="49" charset="0"/>
              </a:rPr>
              <a:t>	} </a:t>
            </a:r>
            <a:r>
              <a:rPr lang="en-GB" altLang="en-US" b="1" dirty="0">
                <a:latin typeface="Consolas" panose="020B0609020204030204" pitchFamily="49" charset="0"/>
              </a:rPr>
              <a:t>else {</a:t>
            </a:r>
          </a:p>
          <a:p>
            <a:r>
              <a:rPr lang="pt-BR" altLang="en-US" dirty="0">
                <a:latin typeface="Consolas" panose="020B0609020204030204" pitchFamily="49" charset="0"/>
              </a:rPr>
              <a:t>		System.</a:t>
            </a:r>
            <a:r>
              <a:rPr lang="pt-BR" altLang="en-US" i="1" dirty="0">
                <a:latin typeface="Consolas" panose="020B0609020204030204" pitchFamily="49" charset="0"/>
              </a:rPr>
              <a:t>out.printf("%d is same as %d",num1, num2);</a:t>
            </a:r>
          </a:p>
          <a:p>
            <a:r>
              <a:rPr lang="en-GB" altLang="en-US" dirty="0">
                <a:latin typeface="Consolas" panose="020B0609020204030204" pitchFamily="49" charset="0"/>
              </a:rPr>
              <a:t>	}</a:t>
            </a:r>
          </a:p>
          <a:p>
            <a:r>
              <a:rPr lang="en-GB" altLang="en-US" dirty="0">
                <a:latin typeface="Consolas" panose="020B0609020204030204" pitchFamily="49" charset="0"/>
              </a:rPr>
              <a:t>}</a:t>
            </a:r>
          </a:p>
          <a:p>
            <a:endParaRPr lang="en-GB" altLang="en-US" dirty="0">
              <a:latin typeface="Consolas" panose="020B0609020204030204" pitchFamily="49" charset="0"/>
            </a:endParaRPr>
          </a:p>
          <a:p>
            <a:endParaRPr lang="en-GB" altLang="en-US" dirty="0">
              <a:latin typeface="Consolas" panose="020B0609020204030204" pitchFamily="49" charset="0"/>
            </a:endParaRPr>
          </a:p>
          <a:p>
            <a:r>
              <a:rPr lang="en-GB" altLang="en-US" b="1" dirty="0">
                <a:latin typeface="Consolas" panose="020B0609020204030204" pitchFamily="49" charset="0"/>
              </a:rPr>
              <a:t>public static void average(int a, int b, int c, int d) {</a:t>
            </a:r>
          </a:p>
          <a:p>
            <a:r>
              <a:rPr lang="en-GB" altLang="en-US" b="1" dirty="0">
                <a:latin typeface="Consolas" panose="020B0609020204030204" pitchFamily="49" charset="0"/>
              </a:rPr>
              <a:t>     int total = </a:t>
            </a:r>
            <a:r>
              <a:rPr lang="en-GB" altLang="en-US" b="1" dirty="0" err="1">
                <a:latin typeface="Consolas" panose="020B0609020204030204" pitchFamily="49" charset="0"/>
              </a:rPr>
              <a:t>a+b+c+d</a:t>
            </a:r>
            <a:r>
              <a:rPr lang="en-GB" altLang="en-US" b="1" dirty="0">
                <a:latin typeface="Consolas" panose="020B0609020204030204" pitchFamily="49" charset="0"/>
              </a:rPr>
              <a:t>;</a:t>
            </a:r>
          </a:p>
          <a:p>
            <a:r>
              <a:rPr lang="en-GB" altLang="en-US" b="1" dirty="0">
                <a:latin typeface="Consolas" panose="020B0609020204030204" pitchFamily="49" charset="0"/>
              </a:rPr>
              <a:t>    double </a:t>
            </a:r>
            <a:r>
              <a:rPr lang="en-GB" altLang="en-US" b="1" dirty="0" err="1">
                <a:latin typeface="Consolas" panose="020B0609020204030204" pitchFamily="49" charset="0"/>
              </a:rPr>
              <a:t>avg</a:t>
            </a:r>
            <a:r>
              <a:rPr lang="en-GB" altLang="en-US" b="1" dirty="0">
                <a:latin typeface="Consolas" panose="020B0609020204030204" pitchFamily="49" charset="0"/>
              </a:rPr>
              <a:t> = (double)total/4;</a:t>
            </a:r>
          </a:p>
          <a:p>
            <a:r>
              <a:rPr lang="en-GB" altLang="en-US" dirty="0">
                <a:latin typeface="Consolas" panose="020B0609020204030204" pitchFamily="49" charset="0"/>
              </a:rPr>
              <a:t>    </a:t>
            </a:r>
            <a:r>
              <a:rPr lang="en-GB" altLang="en-US" dirty="0" err="1">
                <a:latin typeface="Consolas" panose="020B0609020204030204" pitchFamily="49" charset="0"/>
              </a:rPr>
              <a:t>System.</a:t>
            </a:r>
            <a:r>
              <a:rPr lang="en-GB" altLang="en-US" b="1" i="1" dirty="0" err="1">
                <a:latin typeface="Consolas" panose="020B0609020204030204" pitchFamily="49" charset="0"/>
              </a:rPr>
              <a:t>out.printf</a:t>
            </a:r>
            <a:r>
              <a:rPr lang="en-GB" altLang="en-US" b="1" i="1" dirty="0">
                <a:latin typeface="Consolas" panose="020B0609020204030204" pitchFamily="49" charset="0"/>
              </a:rPr>
              <a:t>(“Life expectancy average %.2f”,avg);</a:t>
            </a:r>
          </a:p>
          <a:p>
            <a:r>
              <a:rPr lang="en-GB" altLang="en-US" dirty="0">
                <a:latin typeface="Consolas" panose="020B0609020204030204" pitchFamily="49" charset="0"/>
              </a:rPr>
              <a:t>}</a:t>
            </a:r>
          </a:p>
          <a:p>
            <a:endParaRPr lang="en-GB" dirty="0">
              <a:latin typeface="Consolas" panose="020B0609020204030204" pitchFamily="49" charset="0"/>
            </a:endParaRPr>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13</a:t>
            </a:fld>
            <a:endParaRPr lang="en-US"/>
          </a:p>
        </p:txBody>
      </p:sp>
    </p:spTree>
    <p:extLst>
      <p:ext uri="{BB962C8B-B14F-4D97-AF65-F5344CB8AC3E}">
        <p14:creationId xmlns:p14="http://schemas.microsoft.com/office/powerpoint/2010/main" val="1967390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a:t>
            </a:r>
          </a:p>
          <a:p>
            <a:r>
              <a:rPr lang="en-GB" altLang="en-US" dirty="0"/>
              <a:t> * Adds two passed parameter values together </a:t>
            </a:r>
          </a:p>
          <a:p>
            <a:r>
              <a:rPr lang="en-GB" altLang="en-US" dirty="0"/>
              <a:t> * and returns the result.</a:t>
            </a:r>
          </a:p>
          <a:p>
            <a:r>
              <a:rPr lang="en-GB" altLang="en-US" dirty="0"/>
              <a:t> * </a:t>
            </a:r>
            <a:r>
              <a:rPr lang="en-GB" altLang="en-US" b="1" dirty="0"/>
              <a:t>@param number1  first number</a:t>
            </a:r>
          </a:p>
          <a:p>
            <a:r>
              <a:rPr lang="en-GB" altLang="en-US" dirty="0"/>
              <a:t> * </a:t>
            </a:r>
            <a:r>
              <a:rPr lang="en-GB" altLang="en-US" b="1" dirty="0"/>
              <a:t>@param number2  second number</a:t>
            </a:r>
          </a:p>
          <a:p>
            <a:r>
              <a:rPr lang="en-GB" altLang="en-US" dirty="0"/>
              <a:t> * </a:t>
            </a:r>
            <a:r>
              <a:rPr lang="en-GB" altLang="en-US" b="1" dirty="0"/>
              <a:t>@return</a:t>
            </a:r>
          </a:p>
          <a:p>
            <a:r>
              <a:rPr lang="en-GB" altLang="en-US" dirty="0"/>
              <a:t> */</a:t>
            </a:r>
          </a:p>
          <a:p>
            <a:r>
              <a:rPr lang="en-GB" altLang="en-US" b="1" dirty="0"/>
              <a:t>public static int add(int number1, int number2){</a:t>
            </a:r>
          </a:p>
          <a:p>
            <a:r>
              <a:rPr lang="en-GB" altLang="en-US" b="1" dirty="0"/>
              <a:t>	int answer;</a:t>
            </a:r>
          </a:p>
          <a:p>
            <a:r>
              <a:rPr lang="en-GB" altLang="en-US" dirty="0"/>
              <a:t>	answer = number1+number2;</a:t>
            </a:r>
          </a:p>
          <a:p>
            <a:r>
              <a:rPr lang="en-GB" altLang="en-US" b="1" dirty="0"/>
              <a:t>	return answer;</a:t>
            </a:r>
          </a:p>
          <a:p>
            <a:r>
              <a:rPr lang="en-GB" altLang="en-US" dirty="0"/>
              <a:t>}</a:t>
            </a:r>
          </a:p>
          <a:p>
            <a:endParaRPr lang="en-GB" altLang="en-US" dirty="0"/>
          </a:p>
          <a:p>
            <a:r>
              <a:rPr lang="en-GB" altLang="en-US" dirty="0"/>
              <a:t>// better – more efficient</a:t>
            </a:r>
          </a:p>
          <a:p>
            <a:r>
              <a:rPr lang="en-GB" altLang="en-US" b="1" dirty="0"/>
              <a:t>public static int add(int number1, int number2){</a:t>
            </a:r>
          </a:p>
          <a:p>
            <a:endParaRPr lang="en-GB" altLang="en-US" dirty="0"/>
          </a:p>
          <a:p>
            <a:r>
              <a:rPr lang="en-GB" altLang="en-US" b="1" dirty="0"/>
              <a:t>	return number1+number2;</a:t>
            </a:r>
          </a:p>
          <a:p>
            <a:r>
              <a:rPr lang="en-GB" altLang="en-US" dirty="0"/>
              <a:t>}</a:t>
            </a:r>
          </a:p>
          <a:p>
            <a:endParaRPr lang="en-GB" dirty="0"/>
          </a:p>
          <a:p>
            <a:endParaRPr lang="en-GB" dirty="0"/>
          </a:p>
          <a:p>
            <a:r>
              <a:rPr lang="en-GB" dirty="0"/>
              <a:t>___________________________________________________________________________________________________________________________________</a:t>
            </a:r>
          </a:p>
          <a:p>
            <a:endParaRPr lang="en-GB" dirty="0"/>
          </a:p>
          <a:p>
            <a:r>
              <a:rPr lang="en-GB" altLang="en-US" b="1" dirty="0"/>
              <a:t>public class </a:t>
            </a:r>
            <a:r>
              <a:rPr lang="en-GB" altLang="en-US" b="1" dirty="0" err="1"/>
              <a:t>ExponentCalculator</a:t>
            </a:r>
            <a:r>
              <a:rPr lang="en-GB" altLang="en-US" b="1" dirty="0"/>
              <a:t> {</a:t>
            </a:r>
          </a:p>
          <a:p>
            <a:endParaRPr lang="en-GB" altLang="en-US" dirty="0"/>
          </a:p>
          <a:p>
            <a:r>
              <a:rPr lang="en-GB" altLang="en-US" b="1" dirty="0"/>
              <a:t>public static void main(String[] </a:t>
            </a:r>
            <a:r>
              <a:rPr lang="en-GB" altLang="en-US" b="1" dirty="0" err="1"/>
              <a:t>args</a:t>
            </a:r>
            <a:r>
              <a:rPr lang="en-GB" altLang="en-US" b="1" dirty="0"/>
              <a:t>) {</a:t>
            </a:r>
          </a:p>
          <a:p>
            <a:r>
              <a:rPr lang="en-GB" altLang="en-US" dirty="0"/>
              <a:t>	</a:t>
            </a:r>
            <a:r>
              <a:rPr lang="en-GB" altLang="en-US" dirty="0" err="1"/>
              <a:t>System.</a:t>
            </a:r>
            <a:r>
              <a:rPr lang="en-GB" altLang="en-US" i="1" dirty="0" err="1"/>
              <a:t>out.println</a:t>
            </a:r>
            <a:r>
              <a:rPr lang="en-GB" altLang="en-US" i="1" dirty="0"/>
              <a:t>(</a:t>
            </a:r>
            <a:r>
              <a:rPr lang="en-GB" altLang="en-US" i="1" dirty="0" err="1"/>
              <a:t>exponentCalculation</a:t>
            </a:r>
            <a:r>
              <a:rPr lang="en-GB" altLang="en-US" i="1" dirty="0"/>
              <a:t>(3, 2));</a:t>
            </a:r>
          </a:p>
          <a:p>
            <a:r>
              <a:rPr lang="en-GB" altLang="en-US" dirty="0"/>
              <a:t>}</a:t>
            </a:r>
          </a:p>
          <a:p>
            <a:endParaRPr lang="en-GB" altLang="en-US" dirty="0"/>
          </a:p>
          <a:p>
            <a:r>
              <a:rPr lang="en-GB" altLang="en-US" b="1" dirty="0"/>
              <a:t>public static double </a:t>
            </a:r>
            <a:r>
              <a:rPr lang="en-GB" altLang="en-US" b="1" dirty="0" err="1"/>
              <a:t>exponentCalculation</a:t>
            </a:r>
            <a:r>
              <a:rPr lang="en-GB" altLang="en-US" b="1" dirty="0"/>
              <a:t>(double number, double power){</a:t>
            </a:r>
          </a:p>
          <a:p>
            <a:r>
              <a:rPr lang="en-GB" altLang="en-US" b="1" dirty="0"/>
              <a:t>	return </a:t>
            </a:r>
            <a:r>
              <a:rPr lang="en-GB" altLang="en-US" b="1" dirty="0" err="1"/>
              <a:t>Math.</a:t>
            </a:r>
            <a:r>
              <a:rPr lang="en-GB" altLang="en-US" b="1" i="1" dirty="0" err="1"/>
              <a:t>pow</a:t>
            </a:r>
            <a:r>
              <a:rPr lang="en-GB" altLang="en-US" b="1" i="1" dirty="0"/>
              <a:t>(number, power) ;</a:t>
            </a:r>
          </a:p>
          <a:p>
            <a:r>
              <a:rPr lang="en-GB" altLang="en-US" dirty="0"/>
              <a:t>}</a:t>
            </a:r>
          </a:p>
          <a:p>
            <a:endParaRPr lang="en-GB" altLang="en-US" dirty="0"/>
          </a:p>
          <a:p>
            <a:endParaRPr lang="en-GB" dirty="0"/>
          </a:p>
          <a:p>
            <a:endParaRPr lang="en-GB" dirty="0"/>
          </a:p>
          <a:p>
            <a:endParaRPr lang="en-GB" dirty="0"/>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16</a:t>
            </a:fld>
            <a:endParaRPr lang="en-US"/>
          </a:p>
        </p:txBody>
      </p:sp>
    </p:spTree>
    <p:extLst>
      <p:ext uri="{BB962C8B-B14F-4D97-AF65-F5344CB8AC3E}">
        <p14:creationId xmlns:p14="http://schemas.microsoft.com/office/powerpoint/2010/main" val="405181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Consider the following guidelines for designing methods:</a:t>
            </a:r>
          </a:p>
          <a:p>
            <a:pPr algn="l">
              <a:buFont typeface="Arial" panose="020B0604020202020204" pitchFamily="34" charset="0"/>
              <a:buChar char="•"/>
            </a:pPr>
            <a:r>
              <a:rPr lang="en-GB" b="0" i="0" dirty="0">
                <a:solidFill>
                  <a:srgbClr val="D1D5DB"/>
                </a:solidFill>
                <a:effectLst/>
                <a:latin typeface="Söhne"/>
              </a:rPr>
              <a:t>Keep methods concise and focused on solving a specific problem.</a:t>
            </a:r>
          </a:p>
          <a:p>
            <a:pPr algn="l">
              <a:buFont typeface="Arial" panose="020B0604020202020204" pitchFamily="34" charset="0"/>
              <a:buChar char="•"/>
            </a:pPr>
            <a:r>
              <a:rPr lang="en-GB" b="0" i="0" dirty="0">
                <a:solidFill>
                  <a:srgbClr val="D1D5DB"/>
                </a:solidFill>
                <a:effectLst/>
                <a:latin typeface="Söhne"/>
              </a:rPr>
              <a:t>Avoid "god methods" or "kitchen-sink" methods that try to do too much.</a:t>
            </a:r>
          </a:p>
          <a:p>
            <a:pPr algn="l">
              <a:buFont typeface="Arial" panose="020B0604020202020204" pitchFamily="34" charset="0"/>
              <a:buChar char="•"/>
            </a:pPr>
            <a:r>
              <a:rPr lang="en-GB" b="0" i="0" dirty="0">
                <a:solidFill>
                  <a:srgbClr val="D1D5DB"/>
                </a:solidFill>
                <a:effectLst/>
                <a:latin typeface="Söhne"/>
              </a:rPr>
              <a:t>If you find a method doing more than one thing, consider breaking it down into smaller methods, each with a single responsibility.</a:t>
            </a:r>
          </a:p>
          <a:p>
            <a:pPr algn="l"/>
            <a:r>
              <a:rPr lang="en-GB" b="0" i="0" dirty="0">
                <a:solidFill>
                  <a:srgbClr val="D1D5DB"/>
                </a:solidFill>
                <a:effectLst/>
                <a:latin typeface="Söhne"/>
              </a:rPr>
              <a:t>However, there can be situations where a method may have multiple steps, but each step still contributes to a single overarching purpose. In such cases, it's essential to strike a balance between maintaining single responsibility and keeping the code practical and readable. Use your judgment and consider the context of your specific application when designing methods.</a:t>
            </a:r>
          </a:p>
          <a:p>
            <a:pPr algn="l"/>
            <a:r>
              <a:rPr lang="en-GB" b="0" i="0" dirty="0">
                <a:solidFill>
                  <a:srgbClr val="D1D5DB"/>
                </a:solidFill>
                <a:effectLst/>
                <a:latin typeface="Söhne"/>
              </a:rPr>
              <a:t>In summary, while methods are typically best when they have a single purpose, there can be exceptions depending on the nature of the task at hand. Clear and understandable code should always be the primary goal.</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17</a:t>
            </a:fld>
            <a:endParaRPr lang="en-US"/>
          </a:p>
        </p:txBody>
      </p:sp>
    </p:spTree>
    <p:extLst>
      <p:ext uri="{BB962C8B-B14F-4D97-AF65-F5344CB8AC3E}">
        <p14:creationId xmlns:p14="http://schemas.microsoft.com/office/powerpoint/2010/main" val="3062597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Main">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spTree>
    <p:extLst>
      <p:ext uri="{BB962C8B-B14F-4D97-AF65-F5344CB8AC3E}">
        <p14:creationId xmlns:p14="http://schemas.microsoft.com/office/powerpoint/2010/main" val="3871537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yle 1 - Applied Cyber Security">
    <p:bg>
      <p:bgRef idx="1001">
        <a:schemeClr val="bg2"/>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DC3C46-B876-1E4E-9A9C-EA348AC0D8D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20" name="Picture 19">
            <a:extLst>
              <a:ext uri="{FF2B5EF4-FFF2-40B4-BE49-F238E27FC236}">
                <a16:creationId xmlns:a16="http://schemas.microsoft.com/office/drawing/2014/main" id="{8D927494-4F19-9049-A727-B0050CDD31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21" name="Slide Number Placeholder 4">
            <a:extLst>
              <a:ext uri="{FF2B5EF4-FFF2-40B4-BE49-F238E27FC236}">
                <a16:creationId xmlns:a16="http://schemas.microsoft.com/office/drawing/2014/main" id="{E02660AB-9E1A-0C4E-A78A-A963E6912AA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B9F88C71-3EE3-0149-9674-D3B70D3552D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19111A6A-7458-4142-BE58-15BFE46D5A8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06218F0-B042-9546-A08C-75350DF266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E9E149AF-4607-E04E-8F05-A58F554262A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8" name="Picture Placeholder 18">
            <a:extLst>
              <a:ext uri="{FF2B5EF4-FFF2-40B4-BE49-F238E27FC236}">
                <a16:creationId xmlns:a16="http://schemas.microsoft.com/office/drawing/2014/main" id="{5E158BBF-29C7-0C43-9022-9D3EE10E4FF3}"/>
              </a:ext>
            </a:extLst>
          </p:cNvPr>
          <p:cNvSpPr>
            <a:spLocks noGrp="1"/>
          </p:cNvSpPr>
          <p:nvPr>
            <p:ph type="pic" sz="quarter" idx="11"/>
          </p:nvPr>
        </p:nvSpPr>
        <p:spPr>
          <a:xfrm>
            <a:off x="6384032" y="381419"/>
            <a:ext cx="4968552" cy="5632056"/>
          </a:xfrm>
        </p:spPr>
        <p:txBody>
          <a:bodyPr/>
          <a:lstStyle/>
          <a:p>
            <a:endParaRPr lang="en-US"/>
          </a:p>
        </p:txBody>
      </p:sp>
      <p:pic>
        <p:nvPicPr>
          <p:cNvPr id="29" name="Picture 28">
            <a:extLst>
              <a:ext uri="{FF2B5EF4-FFF2-40B4-BE49-F238E27FC236}">
                <a16:creationId xmlns:a16="http://schemas.microsoft.com/office/drawing/2014/main" id="{01BFB999-54C8-4E47-AB76-708ED583C3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8471248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yle 1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651868-DD1E-C54D-B22E-6C5BA050D6F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E8C181F-EA53-6B42-BBE6-96512EC9D1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6B0D50B9-0CDF-8A46-82BD-710D323A479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A0B9AA42-23AB-044C-BA50-AF8BFC0A9BD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3AB73E0A-CABE-394C-927C-99D215CC8EFC}"/>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0449C917-4575-DE48-B9C7-A39F3B64F954}"/>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7AF210FB-C529-174A-9101-4F28EB299D8B}"/>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C66049F0-69D8-E743-A3C0-BCCF29B94F80}"/>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00B42AF0-2183-9346-9E2D-47508A8BE6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311645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1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72CCFC-19D9-3B4F-82F0-D3E5AED07B6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3FA9A0B3-DE5B-D74B-9D35-B2D52403649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7FAE216-CA9D-5042-9126-833FB817FC0F}"/>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1FDD999C-19B4-0545-9345-C7A543C0A70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EF76F7B8-6AAB-C74D-8F71-235309538CC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F10C7DBB-AD74-1748-9B3E-1B3FBBEB745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FC00958F-DA7D-D142-88C6-5F1D13F0C8C3}"/>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914EA956-DE14-404E-BA1C-029D9F70D0D5}"/>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AE59484B-0786-0548-855D-02219F5A2A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764819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yle 1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18B66F3-E41F-E145-AC48-4BC8E1D2EC8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94C45B6A-4AAB-8D44-8DCE-AC3F33A7F2B1}"/>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93C3BD6B-9F3B-4F4B-A172-BE09D07B267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B69C77D1-2FFE-CB4D-A4D4-5E6FBB1D538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5929D248-6042-794A-A481-E156C23F136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1" name="Picture Placeholder 18">
            <a:extLst>
              <a:ext uri="{FF2B5EF4-FFF2-40B4-BE49-F238E27FC236}">
                <a16:creationId xmlns:a16="http://schemas.microsoft.com/office/drawing/2014/main" id="{1FC8B77A-696F-EE4F-AB0D-98FEEA7D8234}"/>
              </a:ext>
            </a:extLst>
          </p:cNvPr>
          <p:cNvSpPr>
            <a:spLocks noGrp="1"/>
          </p:cNvSpPr>
          <p:nvPr>
            <p:ph type="pic" sz="quarter" idx="11"/>
          </p:nvPr>
        </p:nvSpPr>
        <p:spPr>
          <a:xfrm>
            <a:off x="6384032" y="381419"/>
            <a:ext cx="4968552" cy="5632056"/>
          </a:xfrm>
        </p:spPr>
        <p:txBody>
          <a:bodyPr/>
          <a:lstStyle/>
          <a:p>
            <a:endParaRPr lang="en-US"/>
          </a:p>
        </p:txBody>
      </p:sp>
      <p:sp>
        <p:nvSpPr>
          <p:cNvPr id="22" name="Rectangle 21">
            <a:extLst>
              <a:ext uri="{FF2B5EF4-FFF2-40B4-BE49-F238E27FC236}">
                <a16:creationId xmlns:a16="http://schemas.microsoft.com/office/drawing/2014/main" id="{B390178E-4506-2F41-920F-9ED6270441AD}"/>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BE27E823-F72A-1F43-894F-74EC2E3BB80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8F474011-F88A-3A42-A940-04A400D026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34787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yle 2 - Image Left / Text Right">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903A3C-347A-C348-9E90-1B91BD9E23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424C13FD-8B0D-3941-9B07-89FB6FCE043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6" name="Slide Number Placeholder 4">
            <a:extLst>
              <a:ext uri="{FF2B5EF4-FFF2-40B4-BE49-F238E27FC236}">
                <a16:creationId xmlns:a16="http://schemas.microsoft.com/office/drawing/2014/main" id="{AB4B96E4-79EB-D349-921A-558F08B602C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DA33A383-C1ED-3447-A6B8-FBDDD6B0265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38" name="Text Placeholder 13">
            <a:extLst>
              <a:ext uri="{FF2B5EF4-FFF2-40B4-BE49-F238E27FC236}">
                <a16:creationId xmlns:a16="http://schemas.microsoft.com/office/drawing/2014/main" id="{36B6E0D6-2EA8-EA4E-84DA-D67B7DE8B6D7}"/>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39" name="Picture Placeholder 18">
            <a:extLst>
              <a:ext uri="{FF2B5EF4-FFF2-40B4-BE49-F238E27FC236}">
                <a16:creationId xmlns:a16="http://schemas.microsoft.com/office/drawing/2014/main" id="{8A668FA9-1D56-0D4A-B3D6-6F44B35DE359}"/>
              </a:ext>
            </a:extLst>
          </p:cNvPr>
          <p:cNvSpPr>
            <a:spLocks noGrp="1"/>
          </p:cNvSpPr>
          <p:nvPr>
            <p:ph type="pic" sz="quarter" idx="11"/>
          </p:nvPr>
        </p:nvSpPr>
        <p:spPr>
          <a:xfrm>
            <a:off x="839416" y="1107851"/>
            <a:ext cx="4968552" cy="4899888"/>
          </a:xfrm>
        </p:spPr>
        <p:txBody>
          <a:bodyPr/>
          <a:lstStyle/>
          <a:p>
            <a:endParaRPr lang="en-US"/>
          </a:p>
        </p:txBody>
      </p:sp>
    </p:spTree>
    <p:extLst>
      <p:ext uri="{BB962C8B-B14F-4D97-AF65-F5344CB8AC3E}">
        <p14:creationId xmlns:p14="http://schemas.microsoft.com/office/powerpoint/2010/main" val="6414799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yle 2 - Applied Cyber Security">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AD9366-97DF-3644-A8B3-C0552D5A11A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217A3CF-907D-2441-B8AF-ECA16DD5C8F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D6C4F54B-9001-F44C-8D92-9B8A153A70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96A27C04-3473-6A42-850F-F239AE9598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A6D2180A-8416-9540-A61B-4C112C503ABD}"/>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1E276F6-D209-824E-9D9A-ED4E5427B70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8C82C29A-71C7-CF47-8B59-291BB1F84770}"/>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60B2D480-5987-A54A-B714-12E78C0BED7E}"/>
              </a:ext>
            </a:extLst>
          </p:cNvPr>
          <p:cNvSpPr>
            <a:spLocks noGrp="1"/>
          </p:cNvSpPr>
          <p:nvPr>
            <p:ph type="pic" sz="quarter" idx="11"/>
          </p:nvPr>
        </p:nvSpPr>
        <p:spPr>
          <a:xfrm>
            <a:off x="839416" y="1107851"/>
            <a:ext cx="4968552" cy="4899888"/>
          </a:xfrm>
        </p:spPr>
        <p:txBody>
          <a:bodyPr/>
          <a:lstStyle/>
          <a:p>
            <a:endParaRPr lang="en-US"/>
          </a:p>
        </p:txBody>
      </p:sp>
      <p:pic>
        <p:nvPicPr>
          <p:cNvPr id="12" name="Picture 28">
            <a:extLst>
              <a:ext uri="{FF2B5EF4-FFF2-40B4-BE49-F238E27FC236}">
                <a16:creationId xmlns:a16="http://schemas.microsoft.com/office/drawing/2014/main" id="{490223BD-296D-F24F-8653-4647DB0A7C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40332554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2 - Electronics ">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35349D-DBF3-F342-8918-31E75B84F5C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C985CF1-3589-E042-9EF6-759C492334C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F8B09501-0BF1-1846-9929-9736F2E544D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678F8FB3-824C-7440-A05A-E555D009F17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7C863FBF-BB91-F24B-AFF6-7EFE28F65D3D}"/>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E002EDE5-2D96-3345-BC72-8AD21B4077B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D9B4727E-EBFA-6949-9EAF-D9DA9335088B}"/>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87E2510E-83C8-5347-AD4D-E9A8902DD00A}"/>
              </a:ext>
            </a:extLst>
          </p:cNvPr>
          <p:cNvSpPr>
            <a:spLocks noGrp="1"/>
          </p:cNvSpPr>
          <p:nvPr>
            <p:ph type="pic" sz="quarter" idx="11"/>
          </p:nvPr>
        </p:nvSpPr>
        <p:spPr>
          <a:xfrm>
            <a:off x="839416" y="1107851"/>
            <a:ext cx="4968552" cy="4899888"/>
          </a:xfrm>
        </p:spPr>
        <p:txBody>
          <a:bodyPr/>
          <a:lstStyle/>
          <a:p>
            <a:endParaRPr lang="en-US"/>
          </a:p>
        </p:txBody>
      </p:sp>
      <p:pic>
        <p:nvPicPr>
          <p:cNvPr id="12" name="Picture 26">
            <a:extLst>
              <a:ext uri="{FF2B5EF4-FFF2-40B4-BE49-F238E27FC236}">
                <a16:creationId xmlns:a16="http://schemas.microsoft.com/office/drawing/2014/main" id="{E08E0B46-8641-0844-83CA-9D44BD0DD6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7932307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yle 2 - Software Development">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F5CDBA-C568-2A43-ACE9-521EDC07E64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B930B862-7812-7C4F-A888-A6C6D1805E0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DE4F5EE-6999-E146-9A1A-5DC64D432E0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C420A98-16E3-C34B-9937-CD9EE1A95036}"/>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BE9A1FEF-55E1-BE4C-AC1F-BA66B76F419B}"/>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4BEFD86-B337-0542-9045-607A33BA4CB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37E7927D-4E93-6643-9B52-8B5BAF64F389}"/>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129B7C73-9887-CF48-8D82-D8D695B84204}"/>
              </a:ext>
            </a:extLst>
          </p:cNvPr>
          <p:cNvSpPr>
            <a:spLocks noGrp="1"/>
          </p:cNvSpPr>
          <p:nvPr>
            <p:ph type="pic" sz="quarter" idx="11"/>
          </p:nvPr>
        </p:nvSpPr>
        <p:spPr>
          <a:xfrm>
            <a:off x="839416" y="1107851"/>
            <a:ext cx="4968552" cy="4899888"/>
          </a:xfrm>
        </p:spPr>
        <p:txBody>
          <a:bodyPr/>
          <a:lstStyle/>
          <a:p>
            <a:endParaRPr lang="en-US"/>
          </a:p>
        </p:txBody>
      </p:sp>
      <p:pic>
        <p:nvPicPr>
          <p:cNvPr id="11" name="Picture 26">
            <a:extLst>
              <a:ext uri="{FF2B5EF4-FFF2-40B4-BE49-F238E27FC236}">
                <a16:creationId xmlns:a16="http://schemas.microsoft.com/office/drawing/2014/main" id="{94C69A19-F1BB-4446-A638-6E71B5EB71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0181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yle 2 - Artificial Intelligence">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E68FA7-4BC8-3C4B-B830-E8195193BDC5}"/>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5EB8A616-E6C6-674E-A683-E86F6408263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93553FD-5CA6-BA45-9E07-BBD09ACF2A8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2BD02B94-8554-EF4D-BF13-04EEC0851F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3638FA17-2E95-9B48-AE72-E34E97BD556F}"/>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4E91E69F-A0FA-164A-8F99-1D729DDE9617}"/>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6D964F4-A6AA-7F4A-BDFB-5F27998AB7A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8" name="Picture Placeholder 18">
            <a:extLst>
              <a:ext uri="{FF2B5EF4-FFF2-40B4-BE49-F238E27FC236}">
                <a16:creationId xmlns:a16="http://schemas.microsoft.com/office/drawing/2014/main" id="{595962E7-C0A7-954B-8CDA-9D616C9BFC63}"/>
              </a:ext>
            </a:extLst>
          </p:cNvPr>
          <p:cNvSpPr>
            <a:spLocks noGrp="1"/>
          </p:cNvSpPr>
          <p:nvPr>
            <p:ph type="pic" sz="quarter" idx="11"/>
          </p:nvPr>
        </p:nvSpPr>
        <p:spPr>
          <a:xfrm>
            <a:off x="839416" y="1107851"/>
            <a:ext cx="4968552" cy="4899888"/>
          </a:xfrm>
        </p:spPr>
        <p:txBody>
          <a:bodyPr/>
          <a:lstStyle/>
          <a:p>
            <a:endParaRPr lang="en-US"/>
          </a:p>
        </p:txBody>
      </p:sp>
      <p:pic>
        <p:nvPicPr>
          <p:cNvPr id="11" name="Picture 27">
            <a:extLst>
              <a:ext uri="{FF2B5EF4-FFF2-40B4-BE49-F238E27FC236}">
                <a16:creationId xmlns:a16="http://schemas.microsoft.com/office/drawing/2014/main" id="{F278068A-820D-AC4A-8CEB-2281C20C98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8640207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3 - Large Text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6A490C-9652-8546-9945-AE0F959A469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9050B27D-A50A-EF4F-9DDC-27BF610E4C5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A7C389F5-8B7F-BA49-8057-E600573EC309}"/>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B92A2B9C-E0FC-594F-A120-24372B4675D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4" name="Text Placeholder 13">
            <a:extLst>
              <a:ext uri="{FF2B5EF4-FFF2-40B4-BE49-F238E27FC236}">
                <a16:creationId xmlns:a16="http://schemas.microsoft.com/office/drawing/2014/main" id="{3EC21F77-4957-9348-8D69-41C656769B38}"/>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8899460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 Applied Cyber Security">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12" name="Picture 11">
            <a:extLst>
              <a:ext uri="{FF2B5EF4-FFF2-40B4-BE49-F238E27FC236}">
                <a16:creationId xmlns:a16="http://schemas.microsoft.com/office/drawing/2014/main" id="{844E0007-4476-764F-B18A-C326ACE6B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2069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3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16E2D3-6BF1-7F4B-B732-E52384B1DDB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22BBF735-7C62-5445-A7A6-C871BC16A89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6014714-08BC-DE43-8815-67882D1F80B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9284C07-05DE-C648-BE84-8FD0D1D3E9B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ABD30497-CBF7-3444-9749-FD14A90BBE06}"/>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8F190E81-9AFD-6541-9A6A-876EE8809F2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A87FD12C-1AD8-7547-9FCD-9981068C5C1F}"/>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7E430F4-6F11-7848-8BCB-C8EB14F6F4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3785464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yle 3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CFB1C2-E5FC-AC4D-AA2C-63A65ACF3F6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2DF828F-C453-CB41-A141-E723BA7F883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320ACDF7-547A-CD44-AFA9-17FF81EA3496}"/>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4AD4FD1-4AC4-FD4E-97E9-C678D1B65E3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9B77D84-7E13-5F46-8699-2ADAB8404230}"/>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E41A7FFC-892F-C64A-88E7-FC95F8A3A1E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FBDE67A-0263-9B43-98F9-4989B007C68D}"/>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9F39DE7A-6155-764C-878C-1556900984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6141221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yle 3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F5169AF-982B-194D-98C7-63E5F0434D1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E94B90C-58BF-C742-AE53-38DA3EFAE14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46B3B274-1401-554B-AD9D-F926E342821B}"/>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DE134EC0-85F8-144F-9FA5-06D6D2D791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266912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yle 3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598C28-0EEC-6B4F-B082-27F79C9CED9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00A9D70-A700-9A46-A3BD-59DF4A12EAA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7FE069C0-F722-F545-B7FD-6E83D8BAFAA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6AE12D5A-1CAF-154D-8428-84D16250D1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44AC8BD2-694A-874B-B19D-A94C7E8785DC}"/>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567E7EEA-138D-AF4B-88D3-B828601A6156}"/>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7946B90C-E471-4E4E-B940-F0D466BE203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BAD1B010-875C-1E4E-8DC3-785C05A645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532226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yle 4 - Large Video">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8" name="Rectangle 7">
            <a:extLst>
              <a:ext uri="{FF2B5EF4-FFF2-40B4-BE49-F238E27FC236}">
                <a16:creationId xmlns:a16="http://schemas.microsoft.com/office/drawing/2014/main" id="{671F266D-D992-3441-ABCF-765DFBC9B55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9" name="Picture 8">
            <a:extLst>
              <a:ext uri="{FF2B5EF4-FFF2-40B4-BE49-F238E27FC236}">
                <a16:creationId xmlns:a16="http://schemas.microsoft.com/office/drawing/2014/main" id="{41089081-C5EE-B245-94B7-3C088A4D287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3" name="Slide Number Placeholder 4">
            <a:extLst>
              <a:ext uri="{FF2B5EF4-FFF2-40B4-BE49-F238E27FC236}">
                <a16:creationId xmlns:a16="http://schemas.microsoft.com/office/drawing/2014/main" id="{98152E68-2D01-5E45-BD46-34AC23792A8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Tree>
    <p:extLst>
      <p:ext uri="{BB962C8B-B14F-4D97-AF65-F5344CB8AC3E}">
        <p14:creationId xmlns:p14="http://schemas.microsoft.com/office/powerpoint/2010/main" val="36883025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yle 4 - Applied Cyber Security">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E5588388-8E17-AC48-B535-A887A8CDD8AC}"/>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8B05265-4BCD-B145-AF50-EAEF0E6DE34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B2E6269-A86F-B949-9D7E-7423C5F1C150}"/>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4CBA36E4-8945-8C4C-959C-F6AB2DB27E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7C189E4-9CEB-B945-9CBB-B1ECA6E8025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8">
            <a:extLst>
              <a:ext uri="{FF2B5EF4-FFF2-40B4-BE49-F238E27FC236}">
                <a16:creationId xmlns:a16="http://schemas.microsoft.com/office/drawing/2014/main" id="{3504EB53-6838-774A-BC53-AD9DCA37594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797769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yle 4 - Electronics ">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366AEB15-587A-694E-AC10-60660C962F8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3F3F42E3-CEEB-1443-B0D7-5D1E8620185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DA5306F7-D9A0-1645-8D17-440F1A0FD9A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8990C9AC-F411-054C-A4D7-061BE7E3A617}"/>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6D5F13E7-5ECE-4944-ABB6-F0D32D60702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6">
            <a:extLst>
              <a:ext uri="{FF2B5EF4-FFF2-40B4-BE49-F238E27FC236}">
                <a16:creationId xmlns:a16="http://schemas.microsoft.com/office/drawing/2014/main" id="{ED52EE5E-8337-6A49-982A-EDDE681B66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06333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yle 4 - Software Development">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148CF9F3-B8E4-274D-8CC8-2C2EFEF89A2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E50F25FC-FAD9-7B44-9683-30393BA0FF36}"/>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4A18C4A-239E-6646-894D-E86F8FF5549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3D72847E-7523-F644-86EF-91CE74188A4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2706D78-F89A-3E4F-BC2C-ED1DE2DF9F8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pic>
        <p:nvPicPr>
          <p:cNvPr id="9" name="Picture 26">
            <a:extLst>
              <a:ext uri="{FF2B5EF4-FFF2-40B4-BE49-F238E27FC236}">
                <a16:creationId xmlns:a16="http://schemas.microsoft.com/office/drawing/2014/main" id="{5BB32931-9539-3B42-AE80-DC5487C8BE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405384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yle 4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E7CF64-9027-6A41-BEB4-7FCDFEEFAD6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7C53E9F-5D79-F743-B97F-3C69460F6D2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3F99380F-B168-1D4A-9B76-1A6B06ABD1F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1FE452CF-3717-8D4C-949F-2908E43EBB4B}"/>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299ECA93-E5E4-4246-8555-E9A3B66FCCD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Media Placeholder 2">
            <a:extLst>
              <a:ext uri="{FF2B5EF4-FFF2-40B4-BE49-F238E27FC236}">
                <a16:creationId xmlns:a16="http://schemas.microsoft.com/office/drawing/2014/main" id="{545ECFBE-7059-B34E-9A1E-F2F7BBBE1F22}"/>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pic>
        <p:nvPicPr>
          <p:cNvPr id="9" name="Picture 27">
            <a:extLst>
              <a:ext uri="{FF2B5EF4-FFF2-40B4-BE49-F238E27FC236}">
                <a16:creationId xmlns:a16="http://schemas.microsoft.com/office/drawing/2014/main" id="{4546E82E-DAED-F648-A4B4-C66687E70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713788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yle 5 - Left Text / Right Video">
    <p:bg>
      <p:bgRef idx="1001">
        <a:schemeClr val="bg2"/>
      </p:bgRef>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74D8277-456C-BB4B-B005-EB6E5FD2BB05}"/>
              </a:ext>
            </a:extLst>
          </p:cNvPr>
          <p:cNvSpPr>
            <a:spLocks noGrp="1"/>
          </p:cNvSpPr>
          <p:nvPr>
            <p:ph type="media" sz="quarter" idx="11"/>
          </p:nvPr>
        </p:nvSpPr>
        <p:spPr>
          <a:xfrm>
            <a:off x="6378507" y="381419"/>
            <a:ext cx="4951412" cy="5620588"/>
          </a:xfrm>
        </p:spPr>
        <p:txBody>
          <a:bodyPr/>
          <a:lstStyle/>
          <a:p>
            <a:endParaRPr lang="en-US" dirty="0"/>
          </a:p>
        </p:txBody>
      </p:sp>
      <p:sp>
        <p:nvSpPr>
          <p:cNvPr id="12" name="Rectangle 11">
            <a:extLst>
              <a:ext uri="{FF2B5EF4-FFF2-40B4-BE49-F238E27FC236}">
                <a16:creationId xmlns:a16="http://schemas.microsoft.com/office/drawing/2014/main" id="{28D0901A-9993-1344-B16D-D0AFB981957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0299063A-B5FF-884F-A87B-64002D00B5A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6996F589-D99D-5944-86CA-B672E4F71AFA}"/>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C2E2A4F6-6AC5-2343-AA9D-DCA5C3633F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 Placeholder 13">
            <a:extLst>
              <a:ext uri="{FF2B5EF4-FFF2-40B4-BE49-F238E27FC236}">
                <a16:creationId xmlns:a16="http://schemas.microsoft.com/office/drawing/2014/main" id="{B1C2D37E-2631-DD4A-94AA-82F69735EE29}"/>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28220930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Electronics ">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76B57229-EF1F-784C-8FA3-0F7D5D5B63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13833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yle 5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575E88-9FDE-9F4B-B4AC-E1471416C2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1C7A0BDD-91DC-7447-8C20-896CEF8784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EBDD71C-8188-7147-AE61-ACA49BCD2D6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F3876EC4-0B32-424D-BDAC-FD73728A173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F74228FA-8795-BA41-9C1B-A3312C0924A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03EE59D-0C50-E040-9493-E34A899717A5}"/>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AC6546D6-9DF1-5D48-AEBB-23A8535C51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02D9508-B5D4-7641-9EBD-F3D2A0C18CBE}"/>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8">
            <a:extLst>
              <a:ext uri="{FF2B5EF4-FFF2-40B4-BE49-F238E27FC236}">
                <a16:creationId xmlns:a16="http://schemas.microsoft.com/office/drawing/2014/main" id="{7584FBB6-AA89-F34E-B6BA-A8BFA6CD90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7195052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yle 5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99A11B-514E-3E45-AB85-6B3A9CA4A9F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D8727F3-427C-7940-9D2A-FD75789D97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420CFD1-C789-BF44-8346-8B05F2803A6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D025C983-0CE3-A84E-9C39-1E2B5F07B350}"/>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EBDDF748-60D6-DE46-A5CF-19FF8DF654F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4755F8C9-3AE1-1143-856F-630625790313}"/>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5D60E63C-2E6B-9D4C-BB46-00FC01E30C4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1BEA6927-DBE6-AC4E-8AC4-3FB0DA57BBC0}"/>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7EDBF865-5D41-304D-8182-CA40A031C4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8460650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yle 5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7D961-37E6-774B-A024-542D342E4C9F}"/>
              </a:ext>
            </a:extLst>
          </p:cNvPr>
          <p:cNvSpPr/>
          <p:nvPr userDrawn="1"/>
        </p:nvSpPr>
        <p:spPr>
          <a:xfrm>
            <a:off x="10688320" y="6318421"/>
            <a:ext cx="150368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Slide Number Placeholder 4">
            <a:extLst>
              <a:ext uri="{FF2B5EF4-FFF2-40B4-BE49-F238E27FC236}">
                <a16:creationId xmlns:a16="http://schemas.microsoft.com/office/drawing/2014/main" id="{C7305CBB-55FB-B44B-A0B0-96E86345C48A}"/>
              </a:ext>
            </a:extLst>
          </p:cNvPr>
          <p:cNvSpPr txBox="1">
            <a:spLocks/>
          </p:cNvSpPr>
          <p:nvPr userDrawn="1"/>
        </p:nvSpPr>
        <p:spPr>
          <a:xfrm>
            <a:off x="9692640" y="6405648"/>
            <a:ext cx="2296160"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9C85F8-0BD3-7742-B238-5BE9A2749A8F}" type="slidenum">
              <a:rPr lang="en-US" sz="1000" smtClean="0"/>
              <a:pPr/>
              <a:t>‹#›</a:t>
            </a:fld>
            <a:endParaRPr lang="en-US" sz="1000" dirty="0"/>
          </a:p>
        </p:txBody>
      </p:sp>
      <p:sp>
        <p:nvSpPr>
          <p:cNvPr id="18" name="Media Placeholder 2">
            <a:extLst>
              <a:ext uri="{FF2B5EF4-FFF2-40B4-BE49-F238E27FC236}">
                <a16:creationId xmlns:a16="http://schemas.microsoft.com/office/drawing/2014/main" id="{675C1070-97AA-E14C-974E-C64156AA472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D2D60907-A2F2-994C-87D3-7689996B731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Box 22">
            <a:extLst>
              <a:ext uri="{FF2B5EF4-FFF2-40B4-BE49-F238E27FC236}">
                <a16:creationId xmlns:a16="http://schemas.microsoft.com/office/drawing/2014/main" id="{1F47579B-BB4A-4A49-8C96-C41FDC6912DD}"/>
              </a:ext>
            </a:extLst>
          </p:cNvPr>
          <p:cNvSpPr txBox="1"/>
          <p:nvPr userDrawn="1"/>
        </p:nvSpPr>
        <p:spPr>
          <a:xfrm>
            <a:off x="10688320" y="6293503"/>
            <a:ext cx="1402079"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9A68E9AB-98DF-2142-9BFB-F47EF8D8E422}"/>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F82DA7DA-C0E0-874A-8233-61C886E0A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1166" y="6317530"/>
            <a:ext cx="960833" cy="540469"/>
          </a:xfrm>
          <a:prstGeom prst="rect">
            <a:avLst/>
          </a:prstGeom>
        </p:spPr>
      </p:pic>
      <p:pic>
        <p:nvPicPr>
          <p:cNvPr id="3" name="Picture 2">
            <a:extLst>
              <a:ext uri="{FF2B5EF4-FFF2-40B4-BE49-F238E27FC236}">
                <a16:creationId xmlns:a16="http://schemas.microsoft.com/office/drawing/2014/main" id="{F15AF71B-0F5E-A8A5-F2F6-AFFB1A023936}"/>
              </a:ext>
            </a:extLst>
          </p:cNvPr>
          <p:cNvPicPr>
            <a:picLocks noChangeAspect="1"/>
          </p:cNvPicPr>
          <p:nvPr userDrawn="1"/>
        </p:nvPicPr>
        <p:blipFill>
          <a:blip r:embed="rId4"/>
          <a:stretch>
            <a:fillRect/>
          </a:stretch>
        </p:blipFill>
        <p:spPr>
          <a:xfrm>
            <a:off x="10772301" y="6472722"/>
            <a:ext cx="917730" cy="382856"/>
          </a:xfrm>
          <a:prstGeom prst="rect">
            <a:avLst/>
          </a:prstGeom>
        </p:spPr>
      </p:pic>
    </p:spTree>
    <p:extLst>
      <p:ext uri="{BB962C8B-B14F-4D97-AF65-F5344CB8AC3E}">
        <p14:creationId xmlns:p14="http://schemas.microsoft.com/office/powerpoint/2010/main" val="555132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yle 5 - Artificial Intelligence">
    <p:bg>
      <p:bgRef idx="1001">
        <a:schemeClr val="bg2"/>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45DDC2-E9FB-6946-B100-4FBE7EF880C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70A42C5-EE0E-3F45-8155-2C4D07ED66B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1A82CD2-8431-ED4B-960A-ACD6CB0709E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Media Placeholder 2">
            <a:extLst>
              <a:ext uri="{FF2B5EF4-FFF2-40B4-BE49-F238E27FC236}">
                <a16:creationId xmlns:a16="http://schemas.microsoft.com/office/drawing/2014/main" id="{5E80DA7A-432D-9347-98CE-C7D1B773D49C}"/>
              </a:ext>
            </a:extLst>
          </p:cNvPr>
          <p:cNvSpPr>
            <a:spLocks noGrp="1"/>
          </p:cNvSpPr>
          <p:nvPr>
            <p:ph type="media" sz="quarter" idx="11"/>
          </p:nvPr>
        </p:nvSpPr>
        <p:spPr>
          <a:xfrm>
            <a:off x="6378507" y="381419"/>
            <a:ext cx="4951412" cy="5620588"/>
          </a:xfrm>
        </p:spPr>
        <p:txBody>
          <a:bodyPr/>
          <a:lstStyle/>
          <a:p>
            <a:endParaRPr lang="en-US" dirty="0"/>
          </a:p>
        </p:txBody>
      </p:sp>
      <p:sp>
        <p:nvSpPr>
          <p:cNvPr id="22" name="Title 1">
            <a:extLst>
              <a:ext uri="{FF2B5EF4-FFF2-40B4-BE49-F238E27FC236}">
                <a16:creationId xmlns:a16="http://schemas.microsoft.com/office/drawing/2014/main" id="{1ECE79E8-E502-3C48-B6D9-FB8CAD7A871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5BB615E5-DE40-C944-92E9-BAF838C38F5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22B5117B-B455-3E40-8DCB-99C54F1AAD9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6" name="Text Placeholder 13">
            <a:extLst>
              <a:ext uri="{FF2B5EF4-FFF2-40B4-BE49-F238E27FC236}">
                <a16:creationId xmlns:a16="http://schemas.microsoft.com/office/drawing/2014/main" id="{1909D0EA-4479-C544-9BA0-91B7E4E92B2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7">
            <a:extLst>
              <a:ext uri="{FF2B5EF4-FFF2-40B4-BE49-F238E27FC236}">
                <a16:creationId xmlns:a16="http://schemas.microsoft.com/office/drawing/2014/main" id="{B7337010-F42F-8842-8361-2D6A9E7240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3409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yle 6 - Bullet Points">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DDAE84-2F25-F440-9CB8-66AD96E24343}"/>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2" name="Picture 11">
            <a:extLst>
              <a:ext uri="{FF2B5EF4-FFF2-40B4-BE49-F238E27FC236}">
                <a16:creationId xmlns:a16="http://schemas.microsoft.com/office/drawing/2014/main" id="{1DACEB8F-CC79-BE4B-92E9-BA3AD4C526A0}"/>
              </a:ext>
            </a:extLst>
          </p:cNvPr>
          <p:cNvPicPr>
            <a:picLocks noChangeAspect="1"/>
          </p:cNvPicPr>
          <p:nvPr userDrawn="1"/>
        </p:nvPicPr>
        <p:blipFill>
          <a:blip r:embed="rId2"/>
          <a:stretch>
            <a:fillRect/>
          </a:stretch>
        </p:blipFill>
        <p:spPr>
          <a:xfrm>
            <a:off x="685800" y="6405648"/>
            <a:ext cx="1715531" cy="357247"/>
          </a:xfrm>
          <a:prstGeom prst="rect">
            <a:avLst/>
          </a:prstGeom>
        </p:spPr>
      </p:pic>
      <p:sp>
        <p:nvSpPr>
          <p:cNvPr id="13" name="Slide Number Placeholder 4">
            <a:extLst>
              <a:ext uri="{FF2B5EF4-FFF2-40B4-BE49-F238E27FC236}">
                <a16:creationId xmlns:a16="http://schemas.microsoft.com/office/drawing/2014/main" id="{75ED249C-3CAF-7F4D-964F-11BCEC8EF8D7}"/>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429DAEC0-2555-2845-A15D-30799D398E3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F91855CE-A534-634D-8877-E5E3DECFC3DC}"/>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Tree>
    <p:extLst>
      <p:ext uri="{BB962C8B-B14F-4D97-AF65-F5344CB8AC3E}">
        <p14:creationId xmlns:p14="http://schemas.microsoft.com/office/powerpoint/2010/main" val="38808370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yle 6 - Applied Cyber Security">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62504D-4752-F54B-A399-1E436C534F3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F9F2594-CEA4-D043-9C2D-2442DA6C6C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B0118613-D3A6-3945-AF07-89F5214719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95B234AC-4132-3643-B693-CD5A74F8754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8C8CE0F-3A84-7D46-8FD7-2CD63775B4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DCADEDC9-7457-E740-9721-4C98846810D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FDCBC800-5A29-214D-9EEC-C4E632035A18}"/>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8">
            <a:extLst>
              <a:ext uri="{FF2B5EF4-FFF2-40B4-BE49-F238E27FC236}">
                <a16:creationId xmlns:a16="http://schemas.microsoft.com/office/drawing/2014/main" id="{A3C1BE5E-DA3E-2244-97B2-B1E6197072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102613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yle 6 - Electronics ">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47C447E-6693-714B-81A2-076B9C0AD0F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6BFA7930-070A-0E46-84F3-9CB90A23C18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87E41A9-DF26-724D-90DB-C12BEC6D2F3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EC2D9CA9-1DC0-154B-B401-98550396C81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A6E040A-CF9C-5540-9507-B9057FCA2899}"/>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B0CF5274-114D-8044-8552-3BEDABBFCD0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D6B7E4B0-3AE3-9D4D-9222-66DD0E77C5F4}"/>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6">
            <a:extLst>
              <a:ext uri="{FF2B5EF4-FFF2-40B4-BE49-F238E27FC236}">
                <a16:creationId xmlns:a16="http://schemas.microsoft.com/office/drawing/2014/main" id="{7FC3A56A-55B2-0E48-8FBA-7D6CE7360E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4254069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6 - Software Developmen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49915A-E6FC-9044-8425-63FA329522F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181FD18-1C90-6445-8FB9-9CCD3B85481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6A646D10-0CC4-2F44-8237-792784035A2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BD0A1C5C-CF82-304A-AE03-F2E6FDDB3BA3}"/>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DA74EB45-5064-3A48-99C2-F8D4F5048D6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0B8F2FC5-1E62-9B47-A7D4-9ABC4ADBB92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69F9A655-3DDB-F64E-B3EF-D8195DD384D1}"/>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0" name="Picture 26">
            <a:extLst>
              <a:ext uri="{FF2B5EF4-FFF2-40B4-BE49-F238E27FC236}">
                <a16:creationId xmlns:a16="http://schemas.microsoft.com/office/drawing/2014/main" id="{A7555941-AC87-A84E-9D3A-C3F8FBF8E7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5554206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yle 6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AF1E16-A81A-3640-821D-AE7BA76EC1F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5E46827C-CA62-404C-A9CF-D887DC5E5D7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F98390D1-88C1-E641-8392-31A76B70B72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DED2446-ECA2-4749-8853-765B7CC7E01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BF7C0843-6243-C442-924B-4D41BFA83EC2}"/>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
        <p:nvSpPr>
          <p:cNvPr id="23" name="Rectangle 22">
            <a:extLst>
              <a:ext uri="{FF2B5EF4-FFF2-40B4-BE49-F238E27FC236}">
                <a16:creationId xmlns:a16="http://schemas.microsoft.com/office/drawing/2014/main" id="{088872DF-3728-5344-A50E-43DE2451EF2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6083E6F7-2D38-A349-B3A6-9813795D9FD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7633E852-4648-264D-BE1A-A80805EB8E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8917586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7 - Large Image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6" name="Picture Placeholder 2">
            <a:extLst>
              <a:ext uri="{FF2B5EF4-FFF2-40B4-BE49-F238E27FC236}">
                <a16:creationId xmlns:a16="http://schemas.microsoft.com/office/drawing/2014/main" id="{812783BF-98F9-9345-BF11-B0AC41FBDE65}"/>
              </a:ext>
            </a:extLst>
          </p:cNvPr>
          <p:cNvSpPr>
            <a:spLocks noGrp="1"/>
          </p:cNvSpPr>
          <p:nvPr>
            <p:ph type="pic" sz="quarter" idx="13" hasCustomPrompt="1"/>
          </p:nvPr>
        </p:nvSpPr>
        <p:spPr>
          <a:xfrm>
            <a:off x="838201" y="1119706"/>
            <a:ext cx="10531475" cy="4857857"/>
          </a:xfrm>
        </p:spPr>
        <p:txBody>
          <a:bodyPr/>
          <a:lstStyle/>
          <a:p>
            <a:r>
              <a:rPr lang="en-US" dirty="0"/>
              <a:t>Add Picture here</a:t>
            </a:r>
          </a:p>
        </p:txBody>
      </p:sp>
    </p:spTree>
    <p:extLst>
      <p:ext uri="{BB962C8B-B14F-4D97-AF65-F5344CB8AC3E}">
        <p14:creationId xmlns:p14="http://schemas.microsoft.com/office/powerpoint/2010/main" val="32833355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 Software Development">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3B21D1E7-41F4-E149-8C32-07B9E41860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48412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yle 7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Rectangle 17">
            <a:extLst>
              <a:ext uri="{FF2B5EF4-FFF2-40B4-BE49-F238E27FC236}">
                <a16:creationId xmlns:a16="http://schemas.microsoft.com/office/drawing/2014/main" id="{02A37B8C-2DE9-0B43-86D8-89C09280610E}"/>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extBox 18">
            <a:extLst>
              <a:ext uri="{FF2B5EF4-FFF2-40B4-BE49-F238E27FC236}">
                <a16:creationId xmlns:a16="http://schemas.microsoft.com/office/drawing/2014/main" id="{985504A9-ADBB-004D-978E-68AB0729BBB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10" name="Picture Placeholder 2">
            <a:extLst>
              <a:ext uri="{FF2B5EF4-FFF2-40B4-BE49-F238E27FC236}">
                <a16:creationId xmlns:a16="http://schemas.microsoft.com/office/drawing/2014/main" id="{EE148C2A-EF49-124A-80B6-00DDB6241A6C}"/>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3" name="Picture 28">
            <a:extLst>
              <a:ext uri="{FF2B5EF4-FFF2-40B4-BE49-F238E27FC236}">
                <a16:creationId xmlns:a16="http://schemas.microsoft.com/office/drawing/2014/main" id="{3D02E643-B4CA-6D4C-87D0-35FD248324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1063230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yle 7 - Electronics">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9D9F76F4-FB98-7448-8B8F-0311974861C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E5B2D0D5-B33E-D442-A270-3FD251B30F13}"/>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EC967610-7455-434F-B6A3-E1E466B81ED8}"/>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2" name="Picture 26">
            <a:extLst>
              <a:ext uri="{FF2B5EF4-FFF2-40B4-BE49-F238E27FC236}">
                <a16:creationId xmlns:a16="http://schemas.microsoft.com/office/drawing/2014/main" id="{0E0A8019-DD35-6242-91A4-1858CF120A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0709568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yle 7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0FF11830-B124-8247-9F41-EFCD8E57CA81}"/>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a:extLst>
              <a:ext uri="{FF2B5EF4-FFF2-40B4-BE49-F238E27FC236}">
                <a16:creationId xmlns:a16="http://schemas.microsoft.com/office/drawing/2014/main" id="{53B4721D-8FEB-DF47-8DC7-1AA6D4DC8A5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9C236005-388F-0240-A079-F0C26D0B16A2}"/>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0" name="Picture 26">
            <a:extLst>
              <a:ext uri="{FF2B5EF4-FFF2-40B4-BE49-F238E27FC236}">
                <a16:creationId xmlns:a16="http://schemas.microsoft.com/office/drawing/2014/main" id="{29C7BEBC-37CA-2540-9CD3-3F115BDACD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1955712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yle 7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BA91571F-59C3-4848-9611-5FB23327D46C}"/>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76803FE0-EFAF-DF41-A101-B0D7530DC8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7F70A487-6E30-E54D-80F8-26193DA23CF6}"/>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1" name="Picture 27">
            <a:extLst>
              <a:ext uri="{FF2B5EF4-FFF2-40B4-BE49-F238E27FC236}">
                <a16:creationId xmlns:a16="http://schemas.microsoft.com/office/drawing/2014/main" id="{28D4CE72-9483-544D-88BB-48295C7178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3867544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yle 8 - Left Aligned Text">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CBB545-F571-7343-B13B-C18F405FFF3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79E35C9E-2AAF-804A-A7A4-514534CF2FFE}"/>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3C131A66-1EA7-0043-9AEE-7B3C10DCF6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5" name="Title 1">
            <a:extLst>
              <a:ext uri="{FF2B5EF4-FFF2-40B4-BE49-F238E27FC236}">
                <a16:creationId xmlns:a16="http://schemas.microsoft.com/office/drawing/2014/main" id="{D7B47B32-3A52-1F48-BE63-C5EB36A2E04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Text Placeholder 13">
            <a:extLst>
              <a:ext uri="{FF2B5EF4-FFF2-40B4-BE49-F238E27FC236}">
                <a16:creationId xmlns:a16="http://schemas.microsoft.com/office/drawing/2014/main" id="{999451E6-42D4-A041-898E-E9362B934ED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676287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8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977002-979C-A64C-ABC4-37309CE9643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8712B768-9109-FC47-A039-D88F865994C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E11192D-39A9-5743-8489-FE85FE482A9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A5BAEE1E-4947-CF47-BD40-BAE7C2623AB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AF5A6C3-F087-E848-85B0-03D1C4759642}"/>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DBF7667D-B307-B743-9C2B-0A59C07E056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7245CA88-827A-7443-895C-9F8970C7CCE1}"/>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0A5E5CC7-127D-8C46-8A30-86B60077F7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60797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yle 8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C0E7FC-8D92-7D41-B117-3A17822F16E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FA80AF08-5737-134F-AF29-B3961B1AED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53A580F2-A680-D541-907A-B7AE3717E40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895C25D2-A1F5-B84E-A026-68A4E129FF5B}"/>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B3B85CAA-49A6-A84C-8A32-AEB72AEDA5D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018ED00-827B-8F4D-9628-2D2B167B4D2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FD1578D7-C570-1842-97EF-78A306693666}"/>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7A326BAA-D122-BF43-96F4-00E908230D2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1691330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yle 8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B32CA2F-AD7D-6F41-B4EC-D43C7947D2E9}"/>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355EF75-5616-CA4E-8AA3-4A9F4CB72CB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CEB7AC71-9E36-CC41-9FF6-A317EF3028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2EB2EB64-4FA2-7840-9B0F-720CE50EC79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154FEB5-1D27-4B42-92DD-DA5A695A94BF}"/>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E6DC3667-DFA6-B143-AEFB-3263D722819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ED35B36-B965-2F4E-94CF-692758789DAF}"/>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34E7C3DB-4BB9-9D4B-9F77-2C4F290889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065811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yle 8 - Artificial Intelligence">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39AFD6-3A31-624B-B01F-1CE36EDF183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8" name="Picture 17">
            <a:extLst>
              <a:ext uri="{FF2B5EF4-FFF2-40B4-BE49-F238E27FC236}">
                <a16:creationId xmlns:a16="http://schemas.microsoft.com/office/drawing/2014/main" id="{F7BABF36-F1F2-DE4D-955A-BD0B5D25150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9" name="Slide Number Placeholder 4">
            <a:extLst>
              <a:ext uri="{FF2B5EF4-FFF2-40B4-BE49-F238E27FC236}">
                <a16:creationId xmlns:a16="http://schemas.microsoft.com/office/drawing/2014/main" id="{0985EE12-84CF-EF41-BC70-D23395E4236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CFD333C9-78CC-BC46-990B-F75E7D79341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DD3BA5F8-615C-3149-9F25-1C35C8B8B8CC}"/>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2A261D4F-2E63-2244-AC89-1C4B8AB0D952}"/>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7205FCD-697B-E346-8916-E7D67B8FBEA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29F4E9B3-86B6-9244-A1AB-1922875692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9991797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9 - Right Aligned Text">
    <p:bg>
      <p:bgRef idx="1001">
        <a:schemeClr val="bg2"/>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E8CD7ED6-8AB2-B041-82AD-9096971E7AA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59349F1C-C289-A14A-866D-B6D05EE679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0A9C4F45-2844-264C-8F49-C65AAFEF165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ext Placeholder 13">
            <a:extLst>
              <a:ext uri="{FF2B5EF4-FFF2-40B4-BE49-F238E27FC236}">
                <a16:creationId xmlns:a16="http://schemas.microsoft.com/office/drawing/2014/main" id="{6B931009-8692-1340-AFDB-626C48A21533}"/>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5909186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 Artificial Intelligence">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7" name="Picture 6">
            <a:extLst>
              <a:ext uri="{FF2B5EF4-FFF2-40B4-BE49-F238E27FC236}">
                <a16:creationId xmlns:a16="http://schemas.microsoft.com/office/drawing/2014/main" id="{C30E60B0-A2C1-574C-9353-D0018515D1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8604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yle 9-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4C6590-4273-BB45-A6C2-3948B49E068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5BB51606-A317-5F49-919C-F3C21A74285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2F8A1CCD-F514-CB4B-81B2-533B9122D1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40FAEB82-295E-E947-BF09-3EAD94B910DB}"/>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67AE49FC-D3DA-2846-830B-B8491137BC93}"/>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C0EEAC0F-1B61-BE4A-8AA9-CFE533C68A42}"/>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0C1C6ECE-A44C-1140-A7CD-FE26A6C3593A}"/>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2FCD88C-1B2A-C948-A554-E5B923680E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5611703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yle 9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E7EFF8-1963-104F-ABAD-5D05038CD5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02056184-BC52-DB4C-BB3F-1932964EF945}"/>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A3234C5-05E9-3E40-A415-F4ADB12CDF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75D361DB-EECC-7940-9F9F-5FF15CE7B689}"/>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26FDFD7A-F310-AE4E-8D2A-9B8648612D86}"/>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08A2D10B-C7A8-0B46-BF54-47172ABE07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1CC645E-98D8-074E-8B37-004969F9CB96}"/>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8DA18CB0-4320-4B4C-AEA3-FE3B72CB12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2027970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yle 9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C202AA-5402-B44D-BCD6-BE968F85CE7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62A48D0D-A02A-7D4A-9354-616D61337F1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18657DC1-27DB-634F-95D6-71C3C495895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F99E7F7B-4D47-6F47-8127-B9497557962D}"/>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DEC0F1B3-665E-FC48-B903-C95D523F50D9}"/>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7E246D42-F23F-B54D-AF13-F5654346F680}"/>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16689B02-2355-134D-8A92-3105D45535C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BD071683-4D7E-1E44-9404-8707D53F53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6065797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yle 9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DC5D9-3A7B-FC41-9A9B-A63EE62A182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C20698E9-C08D-E348-9243-AB6C43D750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863FFB7-72E7-4841-8DE4-CCC5E6E737E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C7C1F51B-CDB0-034A-B224-9CEDC01BCFB2}"/>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1022EA8F-62DD-EE40-8F32-D10D54BD94AF}"/>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FE22A58-1C8F-8346-844A-AA6305FC8B7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30" name="Text Placeholder 13">
            <a:extLst>
              <a:ext uri="{FF2B5EF4-FFF2-40B4-BE49-F238E27FC236}">
                <a16:creationId xmlns:a16="http://schemas.microsoft.com/office/drawing/2014/main" id="{4CC983FB-7B95-FD48-BE46-85A791BC713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7">
            <a:extLst>
              <a:ext uri="{FF2B5EF4-FFF2-40B4-BE49-F238E27FC236}">
                <a16:creationId xmlns:a16="http://schemas.microsoft.com/office/drawing/2014/main" id="{4E09E28A-6CBA-B648-A9CB-96656A6C4A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467066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tyle - Contents ">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20CE5F-17DD-B74D-9272-0308033DFFD8}"/>
              </a:ext>
            </a:extLst>
          </p:cNvPr>
          <p:cNvSpPr>
            <a:spLocks noGrp="1"/>
          </p:cNvSpPr>
          <p:nvPr>
            <p:ph type="title" hasCustomPrompt="1"/>
          </p:nvPr>
        </p:nvSpPr>
        <p:spPr>
          <a:xfrm>
            <a:off x="838200" y="381418"/>
            <a:ext cx="10515600" cy="595431"/>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Contents</a:t>
            </a:r>
          </a:p>
        </p:txBody>
      </p:sp>
      <p:sp>
        <p:nvSpPr>
          <p:cNvPr id="10" name="Rectangle 9">
            <a:extLst>
              <a:ext uri="{FF2B5EF4-FFF2-40B4-BE49-F238E27FC236}">
                <a16:creationId xmlns:a16="http://schemas.microsoft.com/office/drawing/2014/main" id="{DFBC6280-0328-254F-81B8-61BC660EC8CD}"/>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Text Placeholder 13">
            <a:extLst>
              <a:ext uri="{FF2B5EF4-FFF2-40B4-BE49-F238E27FC236}">
                <a16:creationId xmlns:a16="http://schemas.microsoft.com/office/drawing/2014/main" id="{2DC4F0E0-69EF-AC48-B54C-7ABE40BDE8D9}"/>
              </a:ext>
            </a:extLst>
          </p:cNvPr>
          <p:cNvSpPr>
            <a:spLocks noGrp="1"/>
          </p:cNvSpPr>
          <p:nvPr>
            <p:ph type="body" sz="quarter" idx="10" hasCustomPrompt="1"/>
          </p:nvPr>
        </p:nvSpPr>
        <p:spPr>
          <a:xfrm>
            <a:off x="838200" y="1071061"/>
            <a:ext cx="10515600" cy="4975320"/>
          </a:xfrm>
        </p:spPr>
        <p:txBody>
          <a:bodyPr/>
          <a:lstStyle>
            <a:lvl1pPr marL="0" marR="0" indent="0" algn="l" defTabSz="914377" rtl="0" eaLnBrk="1" fontAlgn="auto" latinLnBrk="0" hangingPunct="1">
              <a:lnSpc>
                <a:spcPct val="90000"/>
              </a:lnSpc>
              <a:spcBef>
                <a:spcPts val="1000"/>
              </a:spcBef>
              <a:spcAft>
                <a:spcPts val="0"/>
              </a:spcAft>
              <a:buClrTx/>
              <a:buSzTx/>
              <a:buFont typeface="+mj-lt"/>
              <a:buNone/>
              <a:tabLst/>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lvl="0"/>
            <a:endParaRPr lang="en-US" dirty="0"/>
          </a:p>
          <a:p>
            <a:pPr lvl="0"/>
            <a:r>
              <a:rPr lang="en-US" dirty="0"/>
              <a:t>    </a:t>
            </a:r>
          </a:p>
        </p:txBody>
      </p:sp>
      <p:pic>
        <p:nvPicPr>
          <p:cNvPr id="8" name="Picture 7">
            <a:extLst>
              <a:ext uri="{FF2B5EF4-FFF2-40B4-BE49-F238E27FC236}">
                <a16:creationId xmlns:a16="http://schemas.microsoft.com/office/drawing/2014/main" id="{D44F8591-029A-8641-87F9-6F5514435AD8}"/>
              </a:ext>
            </a:extLst>
          </p:cNvPr>
          <p:cNvPicPr>
            <a:picLocks noChangeAspect="1"/>
          </p:cNvPicPr>
          <p:nvPr userDrawn="1"/>
        </p:nvPicPr>
        <p:blipFill>
          <a:blip r:embed="rId2"/>
          <a:stretch>
            <a:fillRect/>
          </a:stretch>
        </p:blipFill>
        <p:spPr>
          <a:xfrm>
            <a:off x="838200" y="6412637"/>
            <a:ext cx="1715531" cy="357247"/>
          </a:xfrm>
          <a:prstGeom prst="rect">
            <a:avLst/>
          </a:prstGeom>
        </p:spPr>
      </p:pic>
    </p:spTree>
    <p:extLst>
      <p:ext uri="{BB962C8B-B14F-4D97-AF65-F5344CB8AC3E}">
        <p14:creationId xmlns:p14="http://schemas.microsoft.com/office/powerpoint/2010/main" val="182122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Style - Quot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2427190"/>
            <a:ext cx="4969768" cy="2003621"/>
          </a:xfrm>
        </p:spPr>
        <p:txBody>
          <a:bodyPr anchor="ctr" anchorCtr="0">
            <a:noAutofit/>
          </a:bodyPr>
          <a:lstStyle>
            <a:lvl1pPr algn="ctr">
              <a:defRPr sz="3600" b="0" i="0">
                <a:solidFill>
                  <a:schemeClr val="bg2"/>
                </a:solidFill>
                <a:latin typeface="Arial" panose="020B0604020202020204" pitchFamily="34" charset="0"/>
                <a:cs typeface="Arial" panose="020B0604020202020204" pitchFamily="34" charset="0"/>
              </a:defRPr>
            </a:lvl1pPr>
          </a:lstStyle>
          <a:p>
            <a:r>
              <a:rPr lang="en-US" dirty="0"/>
              <a:t>This page is to be </a:t>
            </a:r>
            <a:br>
              <a:rPr lang="en-US" dirty="0"/>
            </a:br>
            <a:r>
              <a:rPr lang="en-US" dirty="0"/>
              <a:t>used for any quote or foreword to be used. </a:t>
            </a:r>
          </a:p>
        </p:txBody>
      </p:sp>
    </p:spTree>
    <p:extLst>
      <p:ext uri="{BB962C8B-B14F-4D97-AF65-F5344CB8AC3E}">
        <p14:creationId xmlns:p14="http://schemas.microsoft.com/office/powerpoint/2010/main" val="1489156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Style - Section Titl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3076379"/>
            <a:ext cx="4969768" cy="705243"/>
          </a:xfrm>
        </p:spPr>
        <p:txBody>
          <a:bodyPr anchor="ctr" anchorCtr="0">
            <a:noAutofit/>
          </a:bodyPr>
          <a:lstStyle>
            <a:lvl1pPr algn="ctr">
              <a:defRPr sz="5400" b="1" i="0">
                <a:solidFill>
                  <a:schemeClr val="bg2"/>
                </a:solidFill>
                <a:latin typeface="Arial" panose="020B0604020202020204" pitchFamily="34" charset="0"/>
                <a:cs typeface="Arial" panose="020B0604020202020204" pitchFamily="34" charset="0"/>
              </a:defRPr>
            </a:lvl1pPr>
          </a:lstStyle>
          <a:p>
            <a:r>
              <a:rPr lang="en-US" dirty="0"/>
              <a:t>Section Title </a:t>
            </a:r>
          </a:p>
        </p:txBody>
      </p:sp>
    </p:spTree>
    <p:extLst>
      <p:ext uri="{BB962C8B-B14F-4D97-AF65-F5344CB8AC3E}">
        <p14:creationId xmlns:p14="http://schemas.microsoft.com/office/powerpoint/2010/main" val="13344095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yle 1 - Text Left / Image Righ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071351-0652-1143-AB21-185247F204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5B4E7D6-A528-DF41-ABB8-4B2C584FBF8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Title 1">
            <a:extLst>
              <a:ext uri="{FF2B5EF4-FFF2-40B4-BE49-F238E27FC236}">
                <a16:creationId xmlns:a16="http://schemas.microsoft.com/office/drawing/2014/main" id="{7FE3E8F6-20BF-5D45-B11E-96876ED32AE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Slide Number Placeholder 4">
            <a:extLst>
              <a:ext uri="{FF2B5EF4-FFF2-40B4-BE49-F238E27FC236}">
                <a16:creationId xmlns:a16="http://schemas.microsoft.com/office/drawing/2014/main" id="{0CF28692-93E8-AE4B-AAE0-8ACBED1D525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1" name="Text Placeholder 13">
            <a:extLst>
              <a:ext uri="{FF2B5EF4-FFF2-40B4-BE49-F238E27FC236}">
                <a16:creationId xmlns:a16="http://schemas.microsoft.com/office/drawing/2014/main" id="{2F0EFC19-CF41-DB41-B8E9-C60A32D7A191}"/>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Picture Placeholder 18">
            <a:extLst>
              <a:ext uri="{FF2B5EF4-FFF2-40B4-BE49-F238E27FC236}">
                <a16:creationId xmlns:a16="http://schemas.microsoft.com/office/drawing/2014/main" id="{C4F13C3A-B7AB-9E4E-B901-9EE3CE3FC6A3}"/>
              </a:ext>
            </a:extLst>
          </p:cNvPr>
          <p:cNvSpPr>
            <a:spLocks noGrp="1"/>
          </p:cNvSpPr>
          <p:nvPr>
            <p:ph type="pic" sz="quarter" idx="11"/>
          </p:nvPr>
        </p:nvSpPr>
        <p:spPr>
          <a:xfrm>
            <a:off x="6384032" y="381419"/>
            <a:ext cx="4968552" cy="5632056"/>
          </a:xfrm>
        </p:spPr>
        <p:txBody>
          <a:bodyPr/>
          <a:lstStyle/>
          <a:p>
            <a:endParaRPr lang="en-US"/>
          </a:p>
        </p:txBody>
      </p:sp>
    </p:spTree>
    <p:extLst>
      <p:ext uri="{BB962C8B-B14F-4D97-AF65-F5344CB8AC3E}">
        <p14:creationId xmlns:p14="http://schemas.microsoft.com/office/powerpoint/2010/main" val="1405329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C85F8-0BD3-7742-B238-5BE9A2749A8F}" type="slidenum">
              <a:rPr lang="en-US" smtClean="0"/>
              <a:t>‹#›</a:t>
            </a:fld>
            <a:endParaRPr lang="en-US"/>
          </a:p>
        </p:txBody>
      </p:sp>
    </p:spTree>
    <p:extLst>
      <p:ext uri="{BB962C8B-B14F-4D97-AF65-F5344CB8AC3E}">
        <p14:creationId xmlns:p14="http://schemas.microsoft.com/office/powerpoint/2010/main" val="1436357251"/>
      </p:ext>
    </p:extLst>
  </p:cSld>
  <p:clrMap bg1="lt1" tx1="dk1" bg2="lt2" tx2="dk2" accent1="accent1" accent2="accent2" accent3="accent3" accent4="accent4" accent5="accent5" accent6="accent6" hlink="hlink" folHlink="folHlink"/>
  <p:sldLayoutIdLst>
    <p:sldLayoutId id="2147483679" r:id="rId1"/>
    <p:sldLayoutId id="2147483730" r:id="rId2"/>
    <p:sldLayoutId id="2147483732" r:id="rId3"/>
    <p:sldLayoutId id="2147483731" r:id="rId4"/>
    <p:sldLayoutId id="2147483741" r:id="rId5"/>
    <p:sldLayoutId id="2147483661" r:id="rId6"/>
    <p:sldLayoutId id="2147483681" r:id="rId7"/>
    <p:sldLayoutId id="2147483672" r:id="rId8"/>
    <p:sldLayoutId id="2147483662" r:id="rId9"/>
    <p:sldLayoutId id="2147483684" r:id="rId10"/>
    <p:sldLayoutId id="2147483685" r:id="rId11"/>
    <p:sldLayoutId id="2147483686" r:id="rId12"/>
    <p:sldLayoutId id="2147483687" r:id="rId13"/>
    <p:sldLayoutId id="2147483663" r:id="rId14"/>
    <p:sldLayoutId id="2147483690" r:id="rId15"/>
    <p:sldLayoutId id="2147483691" r:id="rId16"/>
    <p:sldLayoutId id="2147483692" r:id="rId17"/>
    <p:sldLayoutId id="2147483693" r:id="rId18"/>
    <p:sldLayoutId id="2147483673" r:id="rId19"/>
    <p:sldLayoutId id="2147483696" r:id="rId20"/>
    <p:sldLayoutId id="2147483697" r:id="rId21"/>
    <p:sldLayoutId id="2147483698" r:id="rId22"/>
    <p:sldLayoutId id="2147483699" r:id="rId23"/>
    <p:sldLayoutId id="2147483680" r:id="rId24"/>
    <p:sldLayoutId id="2147483702" r:id="rId25"/>
    <p:sldLayoutId id="2147483703" r:id="rId26"/>
    <p:sldLayoutId id="2147483704" r:id="rId27"/>
    <p:sldLayoutId id="2147483705" r:id="rId28"/>
    <p:sldLayoutId id="2147483674" r:id="rId29"/>
    <p:sldLayoutId id="2147483708" r:id="rId30"/>
    <p:sldLayoutId id="2147483709" r:id="rId31"/>
    <p:sldLayoutId id="2147483710" r:id="rId32"/>
    <p:sldLayoutId id="2147483711" r:id="rId33"/>
    <p:sldLayoutId id="2147483675" r:id="rId34"/>
    <p:sldLayoutId id="2147483713" r:id="rId35"/>
    <p:sldLayoutId id="2147483715" r:id="rId36"/>
    <p:sldLayoutId id="2147483716" r:id="rId37"/>
    <p:sldLayoutId id="2147483717" r:id="rId38"/>
    <p:sldLayoutId id="2147483736" r:id="rId39"/>
    <p:sldLayoutId id="2147483737" r:id="rId40"/>
    <p:sldLayoutId id="2147483738" r:id="rId41"/>
    <p:sldLayoutId id="2147483739" r:id="rId42"/>
    <p:sldLayoutId id="2147483740" r:id="rId43"/>
    <p:sldLayoutId id="2147483676" r:id="rId44"/>
    <p:sldLayoutId id="2147483718" r:id="rId45"/>
    <p:sldLayoutId id="2147483721" r:id="rId46"/>
    <p:sldLayoutId id="2147483722" r:id="rId47"/>
    <p:sldLayoutId id="2147483723" r:id="rId48"/>
    <p:sldLayoutId id="2147483677" r:id="rId49"/>
    <p:sldLayoutId id="2147483726" r:id="rId50"/>
    <p:sldLayoutId id="2147483727" r:id="rId51"/>
    <p:sldLayoutId id="2147483728" r:id="rId52"/>
    <p:sldLayoutId id="2147483729" r:id="rId5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3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848A-709B-F44F-8645-481D242FF5C8}"/>
              </a:ext>
            </a:extLst>
          </p:cNvPr>
          <p:cNvSpPr>
            <a:spLocks noGrp="1"/>
          </p:cNvSpPr>
          <p:nvPr>
            <p:ph type="title"/>
          </p:nvPr>
        </p:nvSpPr>
        <p:spPr>
          <a:xfrm>
            <a:off x="6433930" y="2629454"/>
            <a:ext cx="5430217" cy="470617"/>
          </a:xfrm>
        </p:spPr>
        <p:txBody>
          <a:bodyPr/>
          <a:lstStyle/>
          <a:p>
            <a:r>
              <a:rPr lang="en-US" sz="2800" dirty="0"/>
              <a:t>MSc Software Development</a:t>
            </a:r>
          </a:p>
        </p:txBody>
      </p:sp>
      <p:sp>
        <p:nvSpPr>
          <p:cNvPr id="3" name="Text Placeholder 2">
            <a:extLst>
              <a:ext uri="{FF2B5EF4-FFF2-40B4-BE49-F238E27FC236}">
                <a16:creationId xmlns:a16="http://schemas.microsoft.com/office/drawing/2014/main" id="{CC62BB14-4A3F-7B44-ACCE-73381C07ABCC}"/>
              </a:ext>
            </a:extLst>
          </p:cNvPr>
          <p:cNvSpPr>
            <a:spLocks noGrp="1"/>
          </p:cNvSpPr>
          <p:nvPr>
            <p:ph type="body" sz="quarter" idx="10"/>
          </p:nvPr>
        </p:nvSpPr>
        <p:spPr>
          <a:xfrm>
            <a:off x="6433931" y="3237128"/>
            <a:ext cx="5430216" cy="383745"/>
          </a:xfrm>
        </p:spPr>
        <p:txBody>
          <a:bodyPr>
            <a:normAutofit fontScale="92500" lnSpcReduction="10000"/>
          </a:bodyPr>
          <a:lstStyle/>
          <a:p>
            <a:r>
              <a:rPr lang="en-US" dirty="0"/>
              <a:t>Programming</a:t>
            </a:r>
          </a:p>
        </p:txBody>
      </p:sp>
      <p:sp>
        <p:nvSpPr>
          <p:cNvPr id="4" name="Text Placeholder 3">
            <a:extLst>
              <a:ext uri="{FF2B5EF4-FFF2-40B4-BE49-F238E27FC236}">
                <a16:creationId xmlns:a16="http://schemas.microsoft.com/office/drawing/2014/main" id="{AB8CB82B-5BA6-1E4F-92E3-6EBB3BC3B0A3}"/>
              </a:ext>
            </a:extLst>
          </p:cNvPr>
          <p:cNvSpPr>
            <a:spLocks noGrp="1"/>
          </p:cNvSpPr>
          <p:nvPr>
            <p:ph type="body" sz="quarter" idx="11"/>
          </p:nvPr>
        </p:nvSpPr>
        <p:spPr/>
        <p:txBody>
          <a:bodyPr>
            <a:normAutofit/>
          </a:bodyPr>
          <a:lstStyle/>
          <a:p>
            <a:r>
              <a:rPr lang="en-US" dirty="0"/>
              <a:t>Methods</a:t>
            </a:r>
          </a:p>
          <a:p>
            <a:endParaRPr lang="en-US" dirty="0"/>
          </a:p>
        </p:txBody>
      </p:sp>
    </p:spTree>
    <p:extLst>
      <p:ext uri="{BB962C8B-B14F-4D97-AF65-F5344CB8AC3E}">
        <p14:creationId xmlns:p14="http://schemas.microsoft.com/office/powerpoint/2010/main" val="914427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97F2D-06F0-4337-9D12-85B62F356BB7}"/>
              </a:ext>
            </a:extLst>
          </p:cNvPr>
          <p:cNvSpPr>
            <a:spLocks noGrp="1"/>
          </p:cNvSpPr>
          <p:nvPr>
            <p:ph type="title"/>
          </p:nvPr>
        </p:nvSpPr>
        <p:spPr>
          <a:xfrm>
            <a:off x="838199" y="381419"/>
            <a:ext cx="7372927" cy="632219"/>
          </a:xfrm>
        </p:spPr>
        <p:txBody>
          <a:bodyPr/>
          <a:lstStyle/>
          <a:p>
            <a:r>
              <a:rPr lang="en-GB" dirty="0"/>
              <a:t>Recall the age method</a:t>
            </a:r>
          </a:p>
        </p:txBody>
      </p:sp>
      <p:pic>
        <p:nvPicPr>
          <p:cNvPr id="5" name="Picture 2">
            <a:extLst>
              <a:ext uri="{FF2B5EF4-FFF2-40B4-BE49-F238E27FC236}">
                <a16:creationId xmlns:a16="http://schemas.microsoft.com/office/drawing/2014/main" id="{814941AC-EFB3-2440-32BF-F47326190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2" y="1481724"/>
            <a:ext cx="5688897" cy="1680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7">
            <a:extLst>
              <a:ext uri="{FF2B5EF4-FFF2-40B4-BE49-F238E27FC236}">
                <a16:creationId xmlns:a16="http://schemas.microsoft.com/office/drawing/2014/main" id="{349B1F6B-2720-F6BE-0BC5-5C86F6847036}"/>
              </a:ext>
            </a:extLst>
          </p:cNvPr>
          <p:cNvSpPr txBox="1">
            <a:spLocks noChangeArrowheads="1"/>
          </p:cNvSpPr>
          <p:nvPr/>
        </p:nvSpPr>
        <p:spPr bwMode="auto">
          <a:xfrm>
            <a:off x="2902960" y="1582676"/>
            <a:ext cx="2474830" cy="738664"/>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dirty="0">
                <a:solidFill>
                  <a:schemeClr val="tx2"/>
                </a:solidFill>
                <a:latin typeface="Arial" panose="020B0604020202020204" pitchFamily="34" charset="0"/>
              </a:rPr>
              <a:t>This would be much more useful if it were </a:t>
            </a:r>
            <a:r>
              <a:rPr lang="en-GB" altLang="en-US" sz="1400" b="1" dirty="0">
                <a:solidFill>
                  <a:schemeClr val="tx2"/>
                </a:solidFill>
                <a:latin typeface="Arial" panose="020B0604020202020204" pitchFamily="34" charset="0"/>
              </a:rPr>
              <a:t>parameterised</a:t>
            </a:r>
            <a:r>
              <a:rPr lang="en-GB" altLang="en-US" sz="1400" dirty="0">
                <a:solidFill>
                  <a:schemeClr val="tx2"/>
                </a:solidFill>
                <a:latin typeface="Arial" panose="020B0604020202020204" pitchFamily="34" charset="0"/>
              </a:rPr>
              <a:t> !</a:t>
            </a:r>
          </a:p>
        </p:txBody>
      </p:sp>
      <p:pic>
        <p:nvPicPr>
          <p:cNvPr id="7" name="Picture 2">
            <a:extLst>
              <a:ext uri="{FF2B5EF4-FFF2-40B4-BE49-F238E27FC236}">
                <a16:creationId xmlns:a16="http://schemas.microsoft.com/office/drawing/2014/main" id="{8A211A62-4663-C13F-E746-5C61E9C4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54" y="4301801"/>
            <a:ext cx="6407293" cy="1502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a:extLst>
              <a:ext uri="{FF2B5EF4-FFF2-40B4-BE49-F238E27FC236}">
                <a16:creationId xmlns:a16="http://schemas.microsoft.com/office/drawing/2014/main" id="{20FCCE88-5817-DEB8-81FD-AD7D4DB58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1126" y="3759355"/>
            <a:ext cx="2073903" cy="28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7">
            <a:extLst>
              <a:ext uri="{FF2B5EF4-FFF2-40B4-BE49-F238E27FC236}">
                <a16:creationId xmlns:a16="http://schemas.microsoft.com/office/drawing/2014/main" id="{F744D21A-FC87-0866-9608-AD47DBC3033D}"/>
              </a:ext>
            </a:extLst>
          </p:cNvPr>
          <p:cNvSpPr txBox="1">
            <a:spLocks noChangeArrowheads="1"/>
          </p:cNvSpPr>
          <p:nvPr/>
        </p:nvSpPr>
        <p:spPr bwMode="auto">
          <a:xfrm>
            <a:off x="9004377" y="3894717"/>
            <a:ext cx="1644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600" dirty="0">
                <a:solidFill>
                  <a:srgbClr val="00B050"/>
                </a:solidFill>
                <a:latin typeface="Arial" panose="020B0604020202020204" pitchFamily="34" charset="0"/>
              </a:rPr>
              <a:t>That’s better</a:t>
            </a:r>
          </a:p>
        </p:txBody>
      </p:sp>
      <p:pic>
        <p:nvPicPr>
          <p:cNvPr id="10" name="Picture 2">
            <a:extLst>
              <a:ext uri="{FF2B5EF4-FFF2-40B4-BE49-F238E27FC236}">
                <a16:creationId xmlns:a16="http://schemas.microsoft.com/office/drawing/2014/main" id="{6E735341-B104-D8E9-E2D1-554CF35D2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8546" y="1824904"/>
            <a:ext cx="3703282" cy="166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7">
            <a:extLst>
              <a:ext uri="{FF2B5EF4-FFF2-40B4-BE49-F238E27FC236}">
                <a16:creationId xmlns:a16="http://schemas.microsoft.com/office/drawing/2014/main" id="{BCB10A6F-DE30-56A2-7400-288F633AFD6A}"/>
              </a:ext>
            </a:extLst>
          </p:cNvPr>
          <p:cNvSpPr txBox="1">
            <a:spLocks noChangeArrowheads="1"/>
          </p:cNvSpPr>
          <p:nvPr/>
        </p:nvSpPr>
        <p:spPr bwMode="auto">
          <a:xfrm>
            <a:off x="1208886" y="3476333"/>
            <a:ext cx="1872965" cy="523220"/>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dirty="0">
                <a:solidFill>
                  <a:schemeClr val="tx2"/>
                </a:solidFill>
                <a:latin typeface="Arial" panose="020B0604020202020204" pitchFamily="34" charset="0"/>
              </a:rPr>
              <a:t>Parameter added </a:t>
            </a:r>
            <a:r>
              <a:rPr lang="en-GB" altLang="en-US" sz="1400" b="1" dirty="0">
                <a:solidFill>
                  <a:schemeClr val="tx2"/>
                </a:solidFill>
                <a:latin typeface="Arial" panose="020B0604020202020204" pitchFamily="34" charset="0"/>
              </a:rPr>
              <a:t>(</a:t>
            </a:r>
            <a:r>
              <a:rPr lang="en-GB" altLang="en-US" sz="1400" b="1" dirty="0">
                <a:solidFill>
                  <a:schemeClr val="tx2"/>
                </a:solidFill>
                <a:latin typeface="Consolas" panose="020B0609020204030204" pitchFamily="49" charset="0"/>
              </a:rPr>
              <a:t>int </a:t>
            </a:r>
            <a:r>
              <a:rPr lang="en-GB" altLang="en-US" sz="1400" b="1" dirty="0" err="1">
                <a:solidFill>
                  <a:schemeClr val="tx2"/>
                </a:solidFill>
                <a:latin typeface="Consolas" panose="020B0609020204030204" pitchFamily="49" charset="0"/>
              </a:rPr>
              <a:t>currentAge</a:t>
            </a:r>
            <a:r>
              <a:rPr lang="en-GB" altLang="en-US" sz="1400" b="1" dirty="0">
                <a:solidFill>
                  <a:schemeClr val="tx2"/>
                </a:solidFill>
                <a:latin typeface="Arial" panose="020B0604020202020204" pitchFamily="34" charset="0"/>
              </a:rPr>
              <a:t>)</a:t>
            </a:r>
          </a:p>
        </p:txBody>
      </p:sp>
      <p:cxnSp>
        <p:nvCxnSpPr>
          <p:cNvPr id="12" name="AutoShape 3">
            <a:extLst>
              <a:ext uri="{FF2B5EF4-FFF2-40B4-BE49-F238E27FC236}">
                <a16:creationId xmlns:a16="http://schemas.microsoft.com/office/drawing/2014/main" id="{EB88CCB6-B16B-E0D6-1A96-CF48F5C718EA}"/>
              </a:ext>
              <a:ext uri="{C183D7F6-B498-43B3-948B-1728B52AA6E4}">
                <adec:decorative xmlns:adec="http://schemas.microsoft.com/office/drawing/2017/decorative" val="1"/>
              </a:ext>
            </a:extLst>
          </p:cNvPr>
          <p:cNvCxnSpPr>
            <a:cxnSpLocks noChangeShapeType="1"/>
          </p:cNvCxnSpPr>
          <p:nvPr/>
        </p:nvCxnSpPr>
        <p:spPr bwMode="auto">
          <a:xfrm>
            <a:off x="3363019" y="3291775"/>
            <a:ext cx="0" cy="935161"/>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TextBox 14">
            <a:extLst>
              <a:ext uri="{FF2B5EF4-FFF2-40B4-BE49-F238E27FC236}">
                <a16:creationId xmlns:a16="http://schemas.microsoft.com/office/drawing/2014/main" id="{D4A6153C-A021-2FCD-CAE1-A24FDC46916C}"/>
              </a:ext>
            </a:extLst>
          </p:cNvPr>
          <p:cNvSpPr txBox="1"/>
          <p:nvPr/>
        </p:nvSpPr>
        <p:spPr>
          <a:xfrm>
            <a:off x="7775941" y="1466218"/>
            <a:ext cx="3888510" cy="369332"/>
          </a:xfrm>
          <a:prstGeom prst="rect">
            <a:avLst/>
          </a:prstGeom>
          <a:solidFill>
            <a:schemeClr val="bg1">
              <a:lumMod val="20000"/>
              <a:lumOff val="80000"/>
            </a:schemeClr>
          </a:solidFill>
        </p:spPr>
        <p:txBody>
          <a:bodyPr wrap="square">
            <a:spAutoFit/>
          </a:bodyPr>
          <a:lstStyle/>
          <a:p>
            <a:r>
              <a:rPr lang="en-GB" sz="1800" dirty="0"/>
              <a:t>Invoking a method with an argument</a:t>
            </a:r>
            <a:endParaRPr lang="en-GB" dirty="0"/>
          </a:p>
        </p:txBody>
      </p:sp>
    </p:spTree>
    <p:extLst>
      <p:ext uri="{BB962C8B-B14F-4D97-AF65-F5344CB8AC3E}">
        <p14:creationId xmlns:p14="http://schemas.microsoft.com/office/powerpoint/2010/main" val="198584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897F33-210D-D98B-5DF4-82EDBCE93248}"/>
              </a:ext>
            </a:extLst>
          </p:cNvPr>
          <p:cNvSpPr>
            <a:spLocks noGrp="1"/>
          </p:cNvSpPr>
          <p:nvPr>
            <p:ph type="title"/>
          </p:nvPr>
        </p:nvSpPr>
        <p:spPr>
          <a:xfrm>
            <a:off x="838199" y="381419"/>
            <a:ext cx="7714673" cy="632219"/>
          </a:xfrm>
        </p:spPr>
        <p:txBody>
          <a:bodyPr/>
          <a:lstStyle/>
          <a:p>
            <a:r>
              <a:rPr lang="en-GB" dirty="0"/>
              <a:t>Methods with parameters </a:t>
            </a:r>
          </a:p>
        </p:txBody>
      </p:sp>
      <p:sp>
        <p:nvSpPr>
          <p:cNvPr id="6" name="TextBox 5">
            <a:extLst>
              <a:ext uri="{FF2B5EF4-FFF2-40B4-BE49-F238E27FC236}">
                <a16:creationId xmlns:a16="http://schemas.microsoft.com/office/drawing/2014/main" id="{1A82C1AE-689D-385C-4C2E-195A59540EEF}"/>
              </a:ext>
            </a:extLst>
          </p:cNvPr>
          <p:cNvSpPr txBox="1"/>
          <p:nvPr/>
        </p:nvSpPr>
        <p:spPr>
          <a:xfrm>
            <a:off x="838199" y="1274924"/>
            <a:ext cx="10919692" cy="523220"/>
          </a:xfrm>
          <a:prstGeom prst="rect">
            <a:avLst/>
          </a:prstGeom>
          <a:noFill/>
        </p:spPr>
        <p:txBody>
          <a:bodyPr wrap="square">
            <a:spAutoFit/>
          </a:bodyPr>
          <a:lstStyle/>
          <a:p>
            <a:pPr marL="285750" indent="-285750">
              <a:buFont typeface="Arial" panose="020B0604020202020204" pitchFamily="34" charset="0"/>
              <a:buChar char="•"/>
            </a:pPr>
            <a:r>
              <a:rPr lang="en-GB" altLang="en-US" sz="1400" dirty="0"/>
              <a:t>Create a method that will print </a:t>
            </a:r>
            <a:r>
              <a:rPr lang="en-GB" altLang="en-US" sz="1400" b="1" dirty="0">
                <a:solidFill>
                  <a:schemeClr val="tx2"/>
                </a:solidFill>
              </a:rPr>
              <a:t>your name to the console </a:t>
            </a:r>
            <a:r>
              <a:rPr lang="en-GB" altLang="en-US" sz="1400" dirty="0"/>
              <a:t>a </a:t>
            </a:r>
            <a:r>
              <a:rPr lang="en-GB" altLang="en-US" sz="1400" b="1" dirty="0">
                <a:solidFill>
                  <a:schemeClr val="tx2"/>
                </a:solidFill>
              </a:rPr>
              <a:t>number of times</a:t>
            </a:r>
            <a:r>
              <a:rPr lang="en-GB" altLang="en-US" sz="1400" dirty="0"/>
              <a:t>.  Your name and the number of times will be determined by the value passed as a parameter.</a:t>
            </a:r>
          </a:p>
        </p:txBody>
      </p:sp>
      <p:sp>
        <p:nvSpPr>
          <p:cNvPr id="8" name="TextBox 7">
            <a:extLst>
              <a:ext uri="{FF2B5EF4-FFF2-40B4-BE49-F238E27FC236}">
                <a16:creationId xmlns:a16="http://schemas.microsoft.com/office/drawing/2014/main" id="{2981FF2E-803D-4EC3-5BDE-3EB112BA2900}"/>
              </a:ext>
            </a:extLst>
          </p:cNvPr>
          <p:cNvSpPr txBox="1"/>
          <p:nvPr/>
        </p:nvSpPr>
        <p:spPr>
          <a:xfrm>
            <a:off x="838198" y="2406317"/>
            <a:ext cx="10439401" cy="738664"/>
          </a:xfrm>
          <a:prstGeom prst="rect">
            <a:avLst/>
          </a:prstGeom>
          <a:noFill/>
        </p:spPr>
        <p:txBody>
          <a:bodyPr wrap="square">
            <a:spAutoFit/>
          </a:bodyPr>
          <a:lstStyle/>
          <a:p>
            <a:pPr marL="285750" indent="-285750">
              <a:buFont typeface="Arial" panose="020B0604020202020204" pitchFamily="34" charset="0"/>
              <a:buChar char="•"/>
            </a:pPr>
            <a:r>
              <a:rPr lang="en-GB" altLang="en-US" sz="1400" dirty="0"/>
              <a:t>Create a method that starts a countdown, ending at zero. 10, 9, 8 etc…</a:t>
            </a:r>
            <a:br>
              <a:rPr lang="en-GB" altLang="en-US" sz="1400" dirty="0"/>
            </a:br>
            <a:br>
              <a:rPr lang="en-GB" altLang="en-US" sz="1400" dirty="0"/>
            </a:br>
            <a:r>
              <a:rPr lang="en-GB" altLang="en-US" sz="1400" dirty="0"/>
              <a:t>The </a:t>
            </a:r>
            <a:r>
              <a:rPr lang="en-GB" altLang="en-US" sz="1400" b="1" dirty="0">
                <a:solidFill>
                  <a:schemeClr val="tx2"/>
                </a:solidFill>
              </a:rPr>
              <a:t>start</a:t>
            </a:r>
            <a:r>
              <a:rPr lang="en-GB" altLang="en-US" sz="1400" dirty="0"/>
              <a:t> value of the countdown should be passed as a parameter.  (Use a </a:t>
            </a:r>
            <a:r>
              <a:rPr lang="en-GB" altLang="en-US" sz="1400" b="1" dirty="0">
                <a:solidFill>
                  <a:schemeClr val="tx2"/>
                </a:solidFill>
              </a:rPr>
              <a:t>FOR</a:t>
            </a:r>
            <a:r>
              <a:rPr lang="en-GB" altLang="en-US" sz="1400" dirty="0"/>
              <a:t> loop for the countdown).</a:t>
            </a:r>
          </a:p>
        </p:txBody>
      </p:sp>
      <p:pic>
        <p:nvPicPr>
          <p:cNvPr id="9" name="Picture 6">
            <a:extLst>
              <a:ext uri="{FF2B5EF4-FFF2-40B4-BE49-F238E27FC236}">
                <a16:creationId xmlns:a16="http://schemas.microsoft.com/office/drawing/2014/main" id="{E964C52A-676C-68A4-2A51-8AC1F3D0C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618" y="3528354"/>
            <a:ext cx="2000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a:extLst>
              <a:ext uri="{FF2B5EF4-FFF2-40B4-BE49-F238E27FC236}">
                <a16:creationId xmlns:a16="http://schemas.microsoft.com/office/drawing/2014/main" id="{BA8B5B46-C70D-15A6-5013-EC79B2162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263" y="3534321"/>
            <a:ext cx="2381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EAD43031-F3EF-1651-207F-6DF1A44125C0}"/>
              </a:ext>
            </a:extLst>
          </p:cNvPr>
          <p:cNvPicPr>
            <a:picLocks noChangeAspect="1"/>
          </p:cNvPicPr>
          <p:nvPr/>
        </p:nvPicPr>
        <p:blipFill>
          <a:blip r:embed="rId5"/>
          <a:stretch>
            <a:fillRect/>
          </a:stretch>
        </p:blipFill>
        <p:spPr>
          <a:xfrm>
            <a:off x="4850297" y="3583115"/>
            <a:ext cx="4260572" cy="2768168"/>
          </a:xfrm>
          <a:prstGeom prst="rect">
            <a:avLst/>
          </a:prstGeom>
        </p:spPr>
      </p:pic>
    </p:spTree>
    <p:extLst>
      <p:ext uri="{BB962C8B-B14F-4D97-AF65-F5344CB8AC3E}">
        <p14:creationId xmlns:p14="http://schemas.microsoft.com/office/powerpoint/2010/main" val="116910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2D24A-BBA6-85A7-AB29-F615DA3D94F6}"/>
              </a:ext>
            </a:extLst>
          </p:cNvPr>
          <p:cNvSpPr>
            <a:spLocks noGrp="1"/>
          </p:cNvSpPr>
          <p:nvPr>
            <p:ph type="title"/>
          </p:nvPr>
        </p:nvSpPr>
        <p:spPr>
          <a:xfrm>
            <a:off x="838199" y="381419"/>
            <a:ext cx="7361583" cy="632219"/>
          </a:xfrm>
        </p:spPr>
        <p:txBody>
          <a:bodyPr/>
          <a:lstStyle/>
          <a:p>
            <a:r>
              <a:rPr lang="en-GB" dirty="0"/>
              <a:t>More than one parameter</a:t>
            </a:r>
          </a:p>
        </p:txBody>
      </p:sp>
      <p:sp>
        <p:nvSpPr>
          <p:cNvPr id="4" name="Text Placeholder 3">
            <a:extLst>
              <a:ext uri="{FF2B5EF4-FFF2-40B4-BE49-F238E27FC236}">
                <a16:creationId xmlns:a16="http://schemas.microsoft.com/office/drawing/2014/main" id="{28077AEA-A87B-F815-3708-2A3F935B3B75}"/>
              </a:ext>
            </a:extLst>
          </p:cNvPr>
          <p:cNvSpPr>
            <a:spLocks noGrp="1"/>
          </p:cNvSpPr>
          <p:nvPr>
            <p:ph type="body" sz="quarter" idx="10"/>
          </p:nvPr>
        </p:nvSpPr>
        <p:spPr>
          <a:xfrm>
            <a:off x="838199" y="1107852"/>
            <a:ext cx="7580244" cy="4894155"/>
          </a:xfrm>
        </p:spPr>
        <p:txBody>
          <a:bodyPr/>
          <a:lstStyle/>
          <a:p>
            <a:r>
              <a:rPr lang="en-GB" altLang="en-US" dirty="0">
                <a:solidFill>
                  <a:schemeClr val="tx2"/>
                </a:solidFill>
              </a:rPr>
              <a:t>It’s unlimited .. but don’t use too many!  Keep your code readable.</a:t>
            </a:r>
          </a:p>
          <a:p>
            <a:endParaRPr lang="en-GB" dirty="0"/>
          </a:p>
        </p:txBody>
      </p:sp>
      <p:pic>
        <p:nvPicPr>
          <p:cNvPr id="5" name="Picture 2">
            <a:extLst>
              <a:ext uri="{FF2B5EF4-FFF2-40B4-BE49-F238E27FC236}">
                <a16:creationId xmlns:a16="http://schemas.microsoft.com/office/drawing/2014/main" id="{A26AA990-CFF2-7736-497F-901E99390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550133"/>
            <a:ext cx="5482787" cy="2001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14C346AC-DB3A-7DE0-9A0F-3FAA4E9AD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283" y="1685690"/>
            <a:ext cx="3450786" cy="155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509D5E93-5F65-93A8-2871-73D0E6237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3416" y="4394435"/>
            <a:ext cx="215900" cy="1555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AutoShape 3">
            <a:extLst>
              <a:ext uri="{FF2B5EF4-FFF2-40B4-BE49-F238E27FC236}">
                <a16:creationId xmlns:a16="http://schemas.microsoft.com/office/drawing/2014/main" id="{CDADC5AD-997B-62E8-6C9E-E72ACDEF9B6C}"/>
              </a:ext>
              <a:ext uri="{C183D7F6-B498-43B3-948B-1728B52AA6E4}">
                <adec:decorative xmlns:adec="http://schemas.microsoft.com/office/drawing/2017/decorative" val="1"/>
              </a:ext>
            </a:extLst>
          </p:cNvPr>
          <p:cNvCxnSpPr>
            <a:cxnSpLocks noChangeShapeType="1"/>
          </p:cNvCxnSpPr>
          <p:nvPr/>
        </p:nvCxnSpPr>
        <p:spPr bwMode="auto">
          <a:xfrm>
            <a:off x="8531366" y="3318956"/>
            <a:ext cx="0" cy="935161"/>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5122" name="Picture 2" descr="The Inbetweeners to host 10 year birthday show - British Comedy Guide">
            <a:extLst>
              <a:ext uri="{FF2B5EF4-FFF2-40B4-BE49-F238E27FC236}">
                <a16:creationId xmlns:a16="http://schemas.microsoft.com/office/drawing/2014/main" id="{C859499F-3202-D0C3-A125-9927BDCCD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953" y="3846443"/>
            <a:ext cx="5039862" cy="251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6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A23F4-A09B-0284-5237-8EDBD64190A8}"/>
              </a:ext>
            </a:extLst>
          </p:cNvPr>
          <p:cNvSpPr>
            <a:spLocks noGrp="1"/>
          </p:cNvSpPr>
          <p:nvPr>
            <p:ph type="title"/>
          </p:nvPr>
        </p:nvSpPr>
        <p:spPr>
          <a:xfrm>
            <a:off x="838200" y="381419"/>
            <a:ext cx="9766852" cy="632219"/>
          </a:xfrm>
        </p:spPr>
        <p:txBody>
          <a:bodyPr/>
          <a:lstStyle/>
          <a:p>
            <a:r>
              <a:rPr lang="en-GB" dirty="0"/>
              <a:t>Parameterised method - exercises</a:t>
            </a:r>
          </a:p>
        </p:txBody>
      </p:sp>
      <p:sp>
        <p:nvSpPr>
          <p:cNvPr id="4" name="Text Placeholder 3">
            <a:extLst>
              <a:ext uri="{FF2B5EF4-FFF2-40B4-BE49-F238E27FC236}">
                <a16:creationId xmlns:a16="http://schemas.microsoft.com/office/drawing/2014/main" id="{C156F2ED-6C50-0E2F-E903-41D5C2D772F8}"/>
              </a:ext>
            </a:extLst>
          </p:cNvPr>
          <p:cNvSpPr>
            <a:spLocks noGrp="1"/>
          </p:cNvSpPr>
          <p:nvPr>
            <p:ph type="body" sz="quarter" idx="10"/>
          </p:nvPr>
        </p:nvSpPr>
        <p:spPr>
          <a:xfrm>
            <a:off x="838200" y="1107852"/>
            <a:ext cx="10641496" cy="4894155"/>
          </a:xfrm>
        </p:spPr>
        <p:txBody>
          <a:bodyPr/>
          <a:lstStyle/>
          <a:p>
            <a:pPr marL="285750" indent="-285750">
              <a:buFont typeface="Arial" panose="020B0604020202020204" pitchFamily="34" charset="0"/>
              <a:buChar char="•"/>
            </a:pPr>
            <a:r>
              <a:rPr lang="en-GB" dirty="0">
                <a:solidFill>
                  <a:schemeClr val="tx2"/>
                </a:solidFill>
              </a:rPr>
              <a:t>Create a method (called </a:t>
            </a:r>
            <a:r>
              <a:rPr lang="en-GB" b="1" dirty="0">
                <a:solidFill>
                  <a:schemeClr val="tx2"/>
                </a:solidFill>
              </a:rPr>
              <a:t>min</a:t>
            </a:r>
            <a:r>
              <a:rPr lang="en-GB" dirty="0">
                <a:solidFill>
                  <a:schemeClr val="tx2"/>
                </a:solidFill>
              </a:rPr>
              <a:t>) that takes two arguments (of type int) and</a:t>
            </a:r>
            <a:br>
              <a:rPr lang="en-GB" dirty="0">
                <a:solidFill>
                  <a:schemeClr val="tx2"/>
                </a:solidFill>
              </a:rPr>
            </a:br>
            <a:r>
              <a:rPr lang="en-GB" dirty="0">
                <a:solidFill>
                  <a:schemeClr val="tx2"/>
                </a:solidFill>
              </a:rPr>
              <a:t>outputs (to screen) the </a:t>
            </a:r>
            <a:r>
              <a:rPr lang="en-GB" b="1" dirty="0">
                <a:solidFill>
                  <a:schemeClr val="tx2"/>
                </a:solidFill>
              </a:rPr>
              <a:t>min</a:t>
            </a:r>
            <a:r>
              <a:rPr lang="en-GB" dirty="0">
                <a:solidFill>
                  <a:schemeClr val="tx2"/>
                </a:solidFill>
              </a:rPr>
              <a:t> value. </a:t>
            </a:r>
            <a:br>
              <a:rPr lang="en-GB" dirty="0">
                <a:solidFill>
                  <a:schemeClr val="tx2"/>
                </a:solidFill>
              </a:rPr>
            </a:br>
            <a:br>
              <a:rPr lang="en-GB" dirty="0">
                <a:solidFill>
                  <a:schemeClr val="tx2"/>
                </a:solidFill>
              </a:rPr>
            </a:br>
            <a:endParaRPr lang="en-GB" dirty="0">
              <a:solidFill>
                <a:schemeClr val="tx2"/>
              </a:solidFill>
            </a:endParaRPr>
          </a:p>
          <a:p>
            <a:pPr marL="285750" indent="-285750">
              <a:buFont typeface="Arial" panose="020B0604020202020204" pitchFamily="34" charset="0"/>
              <a:buChar char="•"/>
            </a:pPr>
            <a:r>
              <a:rPr lang="en-GB" dirty="0">
                <a:solidFill>
                  <a:schemeClr val="tx2"/>
                </a:solidFill>
              </a:rPr>
              <a:t>Create a method (called </a:t>
            </a:r>
            <a:r>
              <a:rPr lang="en-GB" b="1" dirty="0">
                <a:solidFill>
                  <a:schemeClr val="tx2"/>
                </a:solidFill>
              </a:rPr>
              <a:t>max</a:t>
            </a:r>
            <a:r>
              <a:rPr lang="en-GB" dirty="0">
                <a:solidFill>
                  <a:schemeClr val="tx2"/>
                </a:solidFill>
              </a:rPr>
              <a:t>) that takes two arguments (of type int) and </a:t>
            </a:r>
            <a:br>
              <a:rPr lang="en-GB" dirty="0">
                <a:solidFill>
                  <a:schemeClr val="tx2"/>
                </a:solidFill>
              </a:rPr>
            </a:br>
            <a:r>
              <a:rPr lang="en-GB" dirty="0">
                <a:solidFill>
                  <a:schemeClr val="tx2"/>
                </a:solidFill>
              </a:rPr>
              <a:t>outputs (to screen) the </a:t>
            </a:r>
            <a:r>
              <a:rPr lang="en-GB" b="1" dirty="0">
                <a:solidFill>
                  <a:schemeClr val="tx2"/>
                </a:solidFill>
              </a:rPr>
              <a:t>max</a:t>
            </a:r>
            <a:r>
              <a:rPr lang="en-GB" dirty="0">
                <a:solidFill>
                  <a:schemeClr val="tx2"/>
                </a:solidFill>
              </a:rPr>
              <a:t> value.</a:t>
            </a:r>
            <a:br>
              <a:rPr lang="en-GB" dirty="0">
                <a:solidFill>
                  <a:schemeClr val="tx2"/>
                </a:solidFill>
              </a:rPr>
            </a:br>
            <a:br>
              <a:rPr lang="en-GB" dirty="0">
                <a:solidFill>
                  <a:schemeClr val="tx2"/>
                </a:solidFill>
              </a:rPr>
            </a:br>
            <a:endParaRPr lang="en-GB" dirty="0">
              <a:solidFill>
                <a:schemeClr val="tx2"/>
              </a:solidFill>
            </a:endParaRPr>
          </a:p>
          <a:p>
            <a:pPr marL="285750" indent="-285750">
              <a:buFont typeface="Arial" panose="020B0604020202020204" pitchFamily="34" charset="0"/>
              <a:buChar char="•"/>
            </a:pPr>
            <a:r>
              <a:rPr lang="en-GB" b="1" dirty="0">
                <a:solidFill>
                  <a:schemeClr val="tx2"/>
                </a:solidFill>
              </a:rPr>
              <a:t>Average</a:t>
            </a:r>
            <a:r>
              <a:rPr lang="en-GB" dirty="0">
                <a:solidFill>
                  <a:schemeClr val="tx2"/>
                </a:solidFill>
              </a:rPr>
              <a:t> - Create a method (called average) that takes four arguments </a:t>
            </a:r>
            <a:br>
              <a:rPr lang="en-GB" dirty="0">
                <a:solidFill>
                  <a:schemeClr val="tx2"/>
                </a:solidFill>
              </a:rPr>
            </a:br>
            <a:r>
              <a:rPr lang="en-GB" dirty="0">
                <a:solidFill>
                  <a:schemeClr val="tx2"/>
                </a:solidFill>
              </a:rPr>
              <a:t>(of type int representing the life expectancy of four countries) and outputs (to screen) </a:t>
            </a:r>
            <a:br>
              <a:rPr lang="en-GB" dirty="0">
                <a:solidFill>
                  <a:schemeClr val="tx2"/>
                </a:solidFill>
              </a:rPr>
            </a:br>
            <a:r>
              <a:rPr lang="en-GB" dirty="0">
                <a:solidFill>
                  <a:schemeClr val="tx2"/>
                </a:solidFill>
              </a:rPr>
              <a:t>the average life expectancy to two decimal places</a:t>
            </a:r>
          </a:p>
          <a:p>
            <a:r>
              <a:rPr lang="en-GB" dirty="0">
                <a:solidFill>
                  <a:schemeClr val="tx2"/>
                </a:solidFill>
              </a:rPr>
              <a:t>            </a:t>
            </a:r>
            <a:r>
              <a:rPr lang="en-GB" dirty="0">
                <a:solidFill>
                  <a:schemeClr val="tx2"/>
                </a:solidFill>
                <a:highlight>
                  <a:srgbClr val="C0C0C0"/>
                </a:highlight>
              </a:rPr>
              <a:t>(loss of precision … ? Try a cast (double) </a:t>
            </a:r>
          </a:p>
          <a:p>
            <a:r>
              <a:rPr lang="en-GB" dirty="0">
                <a:solidFill>
                  <a:schemeClr val="tx2"/>
                </a:solidFill>
                <a:latin typeface="Consolas" panose="020B0609020204030204" pitchFamily="49" charset="0"/>
              </a:rPr>
              <a:t>      int total = </a:t>
            </a:r>
            <a:r>
              <a:rPr lang="en-GB" dirty="0" err="1">
                <a:solidFill>
                  <a:schemeClr val="tx2"/>
                </a:solidFill>
                <a:latin typeface="Consolas" panose="020B0609020204030204" pitchFamily="49" charset="0"/>
              </a:rPr>
              <a:t>a+b+c+d</a:t>
            </a:r>
            <a:r>
              <a:rPr lang="en-GB" dirty="0">
                <a:solidFill>
                  <a:schemeClr val="tx2"/>
                </a:solidFill>
                <a:latin typeface="Consolas" panose="020B0609020204030204" pitchFamily="49" charset="0"/>
              </a:rPr>
              <a:t>;</a:t>
            </a:r>
          </a:p>
          <a:p>
            <a:r>
              <a:rPr lang="en-GB" dirty="0">
                <a:solidFill>
                  <a:schemeClr val="tx2"/>
                </a:solidFill>
                <a:latin typeface="Consolas" panose="020B0609020204030204" pitchFamily="49" charset="0"/>
              </a:rPr>
              <a:t>      double </a:t>
            </a:r>
            <a:r>
              <a:rPr lang="en-GB" dirty="0" err="1">
                <a:solidFill>
                  <a:schemeClr val="tx2"/>
                </a:solidFill>
                <a:latin typeface="Consolas" panose="020B0609020204030204" pitchFamily="49" charset="0"/>
              </a:rPr>
              <a:t>avg</a:t>
            </a:r>
            <a:r>
              <a:rPr lang="en-GB" dirty="0">
                <a:solidFill>
                  <a:schemeClr val="tx2"/>
                </a:solidFill>
                <a:latin typeface="Consolas" panose="020B0609020204030204" pitchFamily="49" charset="0"/>
              </a:rPr>
              <a:t> = (double)total/4;</a:t>
            </a:r>
          </a:p>
        </p:txBody>
      </p:sp>
      <p:pic>
        <p:nvPicPr>
          <p:cNvPr id="6" name="Picture 5">
            <a:extLst>
              <a:ext uri="{FF2B5EF4-FFF2-40B4-BE49-F238E27FC236}">
                <a16:creationId xmlns:a16="http://schemas.microsoft.com/office/drawing/2014/main" id="{27CA9F25-0B30-78B9-2816-034FC88CF8F2}"/>
              </a:ext>
            </a:extLst>
          </p:cNvPr>
          <p:cNvPicPr>
            <a:picLocks noChangeAspect="1"/>
          </p:cNvPicPr>
          <p:nvPr/>
        </p:nvPicPr>
        <p:blipFill>
          <a:blip r:embed="rId3"/>
          <a:stretch>
            <a:fillRect/>
          </a:stretch>
        </p:blipFill>
        <p:spPr>
          <a:xfrm>
            <a:off x="8201144" y="1123754"/>
            <a:ext cx="2518208" cy="2088079"/>
          </a:xfrm>
          <a:prstGeom prst="rect">
            <a:avLst/>
          </a:prstGeom>
        </p:spPr>
      </p:pic>
      <p:pic>
        <p:nvPicPr>
          <p:cNvPr id="6146" name="Picture 2" descr="Life Expectancy by Country in 1965 vs 2020 : r/MapPorn">
            <a:extLst>
              <a:ext uri="{FF2B5EF4-FFF2-40B4-BE49-F238E27FC236}">
                <a16:creationId xmlns:a16="http://schemas.microsoft.com/office/drawing/2014/main" id="{BA303D13-3E41-079C-2F6A-7BD03568A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548" y="3554973"/>
            <a:ext cx="4748982" cy="259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0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D4F068-3644-9727-7FDE-FA275E61A748}"/>
              </a:ext>
            </a:extLst>
          </p:cNvPr>
          <p:cNvSpPr>
            <a:spLocks noGrp="1"/>
          </p:cNvSpPr>
          <p:nvPr>
            <p:ph type="title"/>
          </p:nvPr>
        </p:nvSpPr>
        <p:spPr>
          <a:xfrm>
            <a:off x="838200" y="381419"/>
            <a:ext cx="7162800" cy="632219"/>
          </a:xfrm>
        </p:spPr>
        <p:txBody>
          <a:bodyPr/>
          <a:lstStyle/>
          <a:p>
            <a:r>
              <a:rPr lang="en-GB" dirty="0"/>
              <a:t>Methods with a return</a:t>
            </a:r>
          </a:p>
        </p:txBody>
      </p:sp>
      <p:sp>
        <p:nvSpPr>
          <p:cNvPr id="4" name="Text Placeholder 3">
            <a:extLst>
              <a:ext uri="{FF2B5EF4-FFF2-40B4-BE49-F238E27FC236}">
                <a16:creationId xmlns:a16="http://schemas.microsoft.com/office/drawing/2014/main" id="{15E3D931-E247-50E5-B831-16AFDF86C58A}"/>
              </a:ext>
            </a:extLst>
          </p:cNvPr>
          <p:cNvSpPr>
            <a:spLocks noGrp="1"/>
          </p:cNvSpPr>
          <p:nvPr>
            <p:ph type="body" sz="quarter" idx="10"/>
          </p:nvPr>
        </p:nvSpPr>
        <p:spPr>
          <a:xfrm>
            <a:off x="838199" y="1107852"/>
            <a:ext cx="10582276" cy="4894155"/>
          </a:xfrm>
        </p:spPr>
        <p:txBody>
          <a:bodyPr/>
          <a:lstStyle/>
          <a:p>
            <a:r>
              <a:rPr lang="en-GB" dirty="0">
                <a:solidFill>
                  <a:schemeClr val="tx2"/>
                </a:solidFill>
              </a:rPr>
              <a:t>A method returns to the code that invoked it when it</a:t>
            </a:r>
          </a:p>
          <a:p>
            <a:pPr marL="285750" indent="-285750">
              <a:buFont typeface="Arial" panose="020B0604020202020204" pitchFamily="34" charset="0"/>
              <a:buChar char="•"/>
            </a:pPr>
            <a:r>
              <a:rPr lang="en-GB" dirty="0">
                <a:solidFill>
                  <a:schemeClr val="tx2"/>
                </a:solidFill>
              </a:rPr>
              <a:t>completes all the statements in the method</a:t>
            </a:r>
          </a:p>
          <a:p>
            <a:pPr marL="285750" indent="-285750">
              <a:buFont typeface="Arial" panose="020B0604020202020204" pitchFamily="34" charset="0"/>
              <a:buChar char="•"/>
            </a:pPr>
            <a:r>
              <a:rPr lang="en-GB" dirty="0">
                <a:solidFill>
                  <a:schemeClr val="tx2"/>
                </a:solidFill>
              </a:rPr>
              <a:t>reaches a return statement</a:t>
            </a:r>
          </a:p>
          <a:p>
            <a:pPr marL="285750" indent="-285750">
              <a:buFont typeface="Arial" panose="020B0604020202020204" pitchFamily="34" charset="0"/>
              <a:buChar char="•"/>
            </a:pPr>
            <a:r>
              <a:rPr lang="en-GB" dirty="0">
                <a:solidFill>
                  <a:schemeClr val="tx2"/>
                </a:solidFill>
              </a:rPr>
              <a:t>throws an exception (covered later)</a:t>
            </a:r>
          </a:p>
          <a:p>
            <a:r>
              <a:rPr lang="en-GB" dirty="0">
                <a:solidFill>
                  <a:schemeClr val="tx2"/>
                </a:solidFill>
              </a:rPr>
              <a:t>      (whichever occurs first).</a:t>
            </a:r>
          </a:p>
          <a:p>
            <a:r>
              <a:rPr lang="en-GB" dirty="0">
                <a:solidFill>
                  <a:schemeClr val="tx2"/>
                </a:solidFill>
              </a:rPr>
              <a:t>You declare a method's </a:t>
            </a:r>
            <a:r>
              <a:rPr lang="en-GB" b="1" dirty="0">
                <a:solidFill>
                  <a:schemeClr val="tx2"/>
                </a:solidFill>
              </a:rPr>
              <a:t>return</a:t>
            </a:r>
            <a:r>
              <a:rPr lang="en-GB" dirty="0">
                <a:solidFill>
                  <a:schemeClr val="tx2"/>
                </a:solidFill>
              </a:rPr>
              <a:t> type in its </a:t>
            </a:r>
            <a:r>
              <a:rPr lang="en-GB" b="1" dirty="0">
                <a:solidFill>
                  <a:schemeClr val="tx2"/>
                </a:solidFill>
              </a:rPr>
              <a:t>method declaration</a:t>
            </a:r>
            <a:r>
              <a:rPr lang="en-GB" dirty="0">
                <a:solidFill>
                  <a:schemeClr val="tx2"/>
                </a:solidFill>
              </a:rPr>
              <a:t>. </a:t>
            </a:r>
          </a:p>
          <a:p>
            <a:r>
              <a:rPr lang="en-GB" dirty="0">
                <a:solidFill>
                  <a:schemeClr val="tx2"/>
                </a:solidFill>
              </a:rPr>
              <a:t>Within the body of the method, you use the </a:t>
            </a:r>
            <a:r>
              <a:rPr lang="en-GB" b="1" dirty="0">
                <a:solidFill>
                  <a:schemeClr val="tx2"/>
                </a:solidFill>
              </a:rPr>
              <a:t>return</a:t>
            </a:r>
            <a:r>
              <a:rPr lang="en-GB" dirty="0">
                <a:solidFill>
                  <a:schemeClr val="tx2"/>
                </a:solidFill>
              </a:rPr>
              <a:t> statement to return the value.</a:t>
            </a:r>
          </a:p>
          <a:p>
            <a:r>
              <a:rPr lang="en-GB" dirty="0">
                <a:solidFill>
                  <a:schemeClr val="tx2"/>
                </a:solidFill>
              </a:rPr>
              <a:t>Any method declared </a:t>
            </a:r>
            <a:r>
              <a:rPr lang="en-GB" b="1" dirty="0">
                <a:solidFill>
                  <a:schemeClr val="tx2"/>
                </a:solidFill>
              </a:rPr>
              <a:t>void</a:t>
            </a:r>
            <a:r>
              <a:rPr lang="en-GB" dirty="0">
                <a:solidFill>
                  <a:schemeClr val="tx2"/>
                </a:solidFill>
              </a:rPr>
              <a:t> doesn't return a value. It does not need to contain a return statement</a:t>
            </a:r>
          </a:p>
          <a:p>
            <a:r>
              <a:rPr lang="en-GB" dirty="0">
                <a:solidFill>
                  <a:schemeClr val="tx2"/>
                </a:solidFill>
              </a:rPr>
              <a:t>Any method that is not declared void must contain a return statement with a corresponding return value, like this:</a:t>
            </a:r>
          </a:p>
          <a:p>
            <a:r>
              <a:rPr lang="en-GB" dirty="0">
                <a:solidFill>
                  <a:schemeClr val="tx2"/>
                </a:solidFill>
                <a:latin typeface="Consolas" panose="020B0609020204030204" pitchFamily="49" charset="0"/>
              </a:rPr>
              <a:t>return </a:t>
            </a:r>
            <a:r>
              <a:rPr lang="en-GB" dirty="0" err="1">
                <a:solidFill>
                  <a:schemeClr val="tx2"/>
                </a:solidFill>
                <a:latin typeface="Consolas" panose="020B0609020204030204" pitchFamily="49" charset="0"/>
              </a:rPr>
              <a:t>returnValue</a:t>
            </a:r>
            <a:r>
              <a:rPr lang="en-GB" dirty="0">
                <a:solidFill>
                  <a:schemeClr val="tx2"/>
                </a:solidFill>
              </a:rPr>
              <a:t>; </a:t>
            </a:r>
          </a:p>
          <a:p>
            <a:r>
              <a:rPr lang="en-GB" dirty="0">
                <a:solidFill>
                  <a:schemeClr val="tx2"/>
                </a:solidFill>
              </a:rPr>
              <a:t>The data type of the return value must match the method's declared return type; you can't return an int value from a method declared to return a </a:t>
            </a:r>
            <a:r>
              <a:rPr lang="en-GB" dirty="0" err="1">
                <a:solidFill>
                  <a:schemeClr val="tx2"/>
                </a:solidFill>
              </a:rPr>
              <a:t>boolean</a:t>
            </a:r>
            <a:r>
              <a:rPr lang="en-GB" dirty="0">
                <a:solidFill>
                  <a:schemeClr val="tx2"/>
                </a:solidFill>
              </a:rPr>
              <a:t>.</a:t>
            </a:r>
          </a:p>
          <a:p>
            <a:endParaRPr lang="en-GB" dirty="0">
              <a:solidFill>
                <a:schemeClr val="tx2"/>
              </a:solidFill>
            </a:endParaRPr>
          </a:p>
          <a:p>
            <a:endParaRPr lang="en-GB" dirty="0"/>
          </a:p>
        </p:txBody>
      </p:sp>
      <p:pic>
        <p:nvPicPr>
          <p:cNvPr id="5" name="Picture 5">
            <a:extLst>
              <a:ext uri="{FF2B5EF4-FFF2-40B4-BE49-F238E27FC236}">
                <a16:creationId xmlns:a16="http://schemas.microsoft.com/office/drawing/2014/main" id="{BE38202D-DB06-7840-B18D-1C7E6471A5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422158">
            <a:off x="9585395" y="661210"/>
            <a:ext cx="2233208" cy="893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mpd="sng">
                <a:solidFill>
                  <a:schemeClr val="tx1"/>
                </a:solidFill>
                <a:prstDash val="solid"/>
                <a:miter lim="800000"/>
                <a:headEnd/>
                <a:tailEnd/>
              </a14:hiddenLine>
            </a:ext>
          </a:extLst>
        </p:spPr>
      </p:pic>
    </p:spTree>
    <p:extLst>
      <p:ext uri="{BB962C8B-B14F-4D97-AF65-F5344CB8AC3E}">
        <p14:creationId xmlns:p14="http://schemas.microsoft.com/office/powerpoint/2010/main" val="155726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D4F068-3644-9727-7FDE-FA275E61A748}"/>
              </a:ext>
            </a:extLst>
          </p:cNvPr>
          <p:cNvSpPr>
            <a:spLocks noGrp="1"/>
          </p:cNvSpPr>
          <p:nvPr>
            <p:ph type="title"/>
          </p:nvPr>
        </p:nvSpPr>
        <p:spPr>
          <a:xfrm>
            <a:off x="838200" y="381419"/>
            <a:ext cx="7162800" cy="632219"/>
          </a:xfrm>
        </p:spPr>
        <p:txBody>
          <a:bodyPr/>
          <a:lstStyle/>
          <a:p>
            <a:r>
              <a:rPr lang="en-GB" dirty="0"/>
              <a:t>Methods with a return</a:t>
            </a:r>
          </a:p>
        </p:txBody>
      </p:sp>
      <p:pic>
        <p:nvPicPr>
          <p:cNvPr id="5" name="Picture 5">
            <a:extLst>
              <a:ext uri="{FF2B5EF4-FFF2-40B4-BE49-F238E27FC236}">
                <a16:creationId xmlns:a16="http://schemas.microsoft.com/office/drawing/2014/main" id="{BE38202D-DB06-7840-B18D-1C7E6471A5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422158">
            <a:off x="9585395" y="661210"/>
            <a:ext cx="2233208" cy="893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mpd="sng">
                <a:solidFill>
                  <a:schemeClr val="tx1"/>
                </a:solidFill>
                <a:prstDash val="solid"/>
                <a:miter lim="800000"/>
                <a:headEnd/>
                <a:tailEnd/>
              </a14:hiddenLine>
            </a:ext>
          </a:extLst>
        </p:spPr>
      </p:pic>
      <p:pic>
        <p:nvPicPr>
          <p:cNvPr id="7" name="Picture 8">
            <a:extLst>
              <a:ext uri="{FF2B5EF4-FFF2-40B4-BE49-F238E27FC236}">
                <a16:creationId xmlns:a16="http://schemas.microsoft.com/office/drawing/2014/main" id="{D1C5C1C8-DA7F-A102-E144-A345797AA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90" y="1261664"/>
            <a:ext cx="5445402" cy="3433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6">
            <a:extLst>
              <a:ext uri="{FF2B5EF4-FFF2-40B4-BE49-F238E27FC236}">
                <a16:creationId xmlns:a16="http://schemas.microsoft.com/office/drawing/2014/main" id="{1AC9F661-78ED-6D7D-5699-A0E31CFB477E}"/>
              </a:ext>
            </a:extLst>
          </p:cNvPr>
          <p:cNvSpPr txBox="1">
            <a:spLocks noChangeArrowheads="1"/>
          </p:cNvSpPr>
          <p:nvPr/>
        </p:nvSpPr>
        <p:spPr bwMode="auto">
          <a:xfrm>
            <a:off x="4174940" y="1909770"/>
            <a:ext cx="1275425" cy="523220"/>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b="1" dirty="0">
                <a:solidFill>
                  <a:schemeClr val="tx2"/>
                </a:solidFill>
                <a:latin typeface="Arial" panose="020B0604020202020204" pitchFamily="34" charset="0"/>
              </a:rPr>
              <a:t>The declared return type</a:t>
            </a:r>
          </a:p>
        </p:txBody>
      </p:sp>
      <p:sp>
        <p:nvSpPr>
          <p:cNvPr id="9" name="TextBox 6">
            <a:extLst>
              <a:ext uri="{FF2B5EF4-FFF2-40B4-BE49-F238E27FC236}">
                <a16:creationId xmlns:a16="http://schemas.microsoft.com/office/drawing/2014/main" id="{B6E2F6FC-564A-F279-79EE-82FCC8E8D224}"/>
              </a:ext>
            </a:extLst>
          </p:cNvPr>
          <p:cNvSpPr txBox="1">
            <a:spLocks noChangeArrowheads="1"/>
          </p:cNvSpPr>
          <p:nvPr/>
        </p:nvSpPr>
        <p:spPr bwMode="auto">
          <a:xfrm>
            <a:off x="3348805" y="4009512"/>
            <a:ext cx="2141590" cy="830997"/>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600" dirty="0">
                <a:solidFill>
                  <a:schemeClr val="tx2"/>
                </a:solidFill>
                <a:latin typeface="Arial" panose="020B0604020202020204" pitchFamily="34" charset="0"/>
              </a:rPr>
              <a:t>The return (needs to match the type declared above)</a:t>
            </a:r>
          </a:p>
        </p:txBody>
      </p:sp>
      <p:cxnSp>
        <p:nvCxnSpPr>
          <p:cNvPr id="10" name="AutoShape 3">
            <a:extLst>
              <a:ext uri="{FF2B5EF4-FFF2-40B4-BE49-F238E27FC236}">
                <a16:creationId xmlns:a16="http://schemas.microsoft.com/office/drawing/2014/main" id="{25D8AA76-83FA-EBFB-408F-8270E1D8EAA8}"/>
              </a:ext>
              <a:ext uri="{C183D7F6-B498-43B3-948B-1728B52AA6E4}">
                <adec:decorative xmlns:adec="http://schemas.microsoft.com/office/drawing/2017/decorative" val="1"/>
              </a:ext>
            </a:extLst>
          </p:cNvPr>
          <p:cNvCxnSpPr>
            <a:cxnSpLocks noChangeShapeType="1"/>
          </p:cNvCxnSpPr>
          <p:nvPr/>
        </p:nvCxnSpPr>
        <p:spPr bwMode="auto">
          <a:xfrm flipH="1">
            <a:off x="1771650" y="2343150"/>
            <a:ext cx="2393580" cy="180975"/>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3">
            <a:extLst>
              <a:ext uri="{FF2B5EF4-FFF2-40B4-BE49-F238E27FC236}">
                <a16:creationId xmlns:a16="http://schemas.microsoft.com/office/drawing/2014/main" id="{AF2D0669-7E73-F837-3CB1-99A2241596BB}"/>
              </a:ext>
              <a:ext uri="{C183D7F6-B498-43B3-948B-1728B52AA6E4}">
                <adec:decorative xmlns:adec="http://schemas.microsoft.com/office/drawing/2017/decorative" val="1"/>
              </a:ext>
            </a:extLst>
          </p:cNvPr>
          <p:cNvCxnSpPr>
            <a:cxnSpLocks noChangeShapeType="1"/>
          </p:cNvCxnSpPr>
          <p:nvPr/>
        </p:nvCxnSpPr>
        <p:spPr bwMode="auto">
          <a:xfrm flipH="1">
            <a:off x="2276475" y="4333078"/>
            <a:ext cx="96147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19" name="Picture 5">
            <a:extLst>
              <a:ext uri="{FF2B5EF4-FFF2-40B4-BE49-F238E27FC236}">
                <a16:creationId xmlns:a16="http://schemas.microsoft.com/office/drawing/2014/main" id="{4AF99ABD-75D3-3F59-EB50-49C3AD6C9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096" y="2432990"/>
            <a:ext cx="5929814" cy="16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a:extLst>
              <a:ext uri="{FF2B5EF4-FFF2-40B4-BE49-F238E27FC236}">
                <a16:creationId xmlns:a16="http://schemas.microsoft.com/office/drawing/2014/main" id="{73971F55-D92F-EB8C-CC4A-03A7EAA65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475" y="5192713"/>
            <a:ext cx="2830513" cy="6477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21" name="AutoShape 3">
            <a:extLst>
              <a:ext uri="{FF2B5EF4-FFF2-40B4-BE49-F238E27FC236}">
                <a16:creationId xmlns:a16="http://schemas.microsoft.com/office/drawing/2014/main" id="{2B31FD7B-CAE6-EC59-98F6-886D2313E450}"/>
              </a:ext>
              <a:ext uri="{C183D7F6-B498-43B3-948B-1728B52AA6E4}">
                <adec:decorative xmlns:adec="http://schemas.microsoft.com/office/drawing/2017/decorative" val="1"/>
              </a:ext>
            </a:extLst>
          </p:cNvPr>
          <p:cNvCxnSpPr>
            <a:cxnSpLocks noChangeShapeType="1"/>
          </p:cNvCxnSpPr>
          <p:nvPr/>
        </p:nvCxnSpPr>
        <p:spPr bwMode="auto">
          <a:xfrm>
            <a:off x="8124825" y="4081262"/>
            <a:ext cx="0" cy="849734"/>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17151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C8FBD-E9E3-1A19-49D9-60210D36DED5}"/>
              </a:ext>
            </a:extLst>
          </p:cNvPr>
          <p:cNvSpPr>
            <a:spLocks noGrp="1"/>
          </p:cNvSpPr>
          <p:nvPr>
            <p:ph type="title"/>
          </p:nvPr>
        </p:nvSpPr>
        <p:spPr>
          <a:xfrm>
            <a:off x="838199" y="381419"/>
            <a:ext cx="9980597" cy="632219"/>
          </a:xfrm>
        </p:spPr>
        <p:txBody>
          <a:bodyPr/>
          <a:lstStyle/>
          <a:p>
            <a:r>
              <a:rPr lang="en-GB" dirty="0"/>
              <a:t>Methods with a return - exercises</a:t>
            </a:r>
          </a:p>
        </p:txBody>
      </p:sp>
      <p:sp>
        <p:nvSpPr>
          <p:cNvPr id="6" name="TextBox 5">
            <a:extLst>
              <a:ext uri="{FF2B5EF4-FFF2-40B4-BE49-F238E27FC236}">
                <a16:creationId xmlns:a16="http://schemas.microsoft.com/office/drawing/2014/main" id="{3FC8ECA9-B56D-31C8-543E-1288D65EED14}"/>
              </a:ext>
            </a:extLst>
          </p:cNvPr>
          <p:cNvSpPr txBox="1"/>
          <p:nvPr/>
        </p:nvSpPr>
        <p:spPr>
          <a:xfrm>
            <a:off x="838198" y="1433810"/>
            <a:ext cx="6505577" cy="1169551"/>
          </a:xfrm>
          <a:prstGeom prst="rect">
            <a:avLst/>
          </a:prstGeom>
          <a:noFill/>
        </p:spPr>
        <p:txBody>
          <a:bodyPr wrap="square">
            <a:spAutoFit/>
          </a:bodyPr>
          <a:lstStyle/>
          <a:p>
            <a:r>
              <a:rPr lang="en-GB" altLang="en-US" sz="1400" dirty="0">
                <a:solidFill>
                  <a:schemeClr val="tx2"/>
                </a:solidFill>
                <a:latin typeface="Arial" panose="020B0604020202020204" pitchFamily="34" charset="0"/>
                <a:cs typeface="Arial" panose="020B0604020202020204" pitchFamily="34" charset="0"/>
              </a:rPr>
              <a:t>Create an application with a method that </a:t>
            </a:r>
            <a:r>
              <a:rPr lang="en-GB" altLang="en-US" sz="1400" b="1" dirty="0">
                <a:solidFill>
                  <a:schemeClr val="tx2"/>
                </a:solidFill>
                <a:latin typeface="Arial" panose="020B0604020202020204" pitchFamily="34" charset="0"/>
                <a:cs typeface="Arial" panose="020B0604020202020204" pitchFamily="34" charset="0"/>
              </a:rPr>
              <a:t>adds</a:t>
            </a:r>
            <a:r>
              <a:rPr lang="en-GB" altLang="en-US" sz="1400" dirty="0">
                <a:solidFill>
                  <a:schemeClr val="tx2"/>
                </a:solidFill>
                <a:latin typeface="Arial" panose="020B0604020202020204" pitchFamily="34" charset="0"/>
                <a:cs typeface="Arial" panose="020B0604020202020204" pitchFamily="34" charset="0"/>
              </a:rPr>
              <a:t> two numbers together.  The result should be returned from the method and displayed.</a:t>
            </a:r>
          </a:p>
          <a:p>
            <a:endParaRPr lang="en-GB" altLang="en-US" sz="1400" dirty="0">
              <a:solidFill>
                <a:schemeClr val="tx2"/>
              </a:solidFill>
              <a:latin typeface="Arial" panose="020B0604020202020204" pitchFamily="34" charset="0"/>
              <a:cs typeface="Arial" panose="020B0604020202020204" pitchFamily="34" charset="0"/>
            </a:endParaRPr>
          </a:p>
          <a:p>
            <a:r>
              <a:rPr lang="en-GB" altLang="en-US" sz="1400" dirty="0">
                <a:solidFill>
                  <a:schemeClr val="tx2"/>
                </a:solidFill>
                <a:latin typeface="Arial" panose="020B0604020202020204" pitchFamily="34" charset="0"/>
                <a:cs typeface="Arial" panose="020B0604020202020204" pitchFamily="34" charset="0"/>
              </a:rPr>
              <a:t>Now using the arithmetic operators add additional methods to create a simple calculator</a:t>
            </a:r>
          </a:p>
        </p:txBody>
      </p:sp>
      <p:pic>
        <p:nvPicPr>
          <p:cNvPr id="7" name="Picture 7" descr="http://static.studyladder.com/cdn/course/9b/557cc0e7a44d.jpg">
            <a:extLst>
              <a:ext uri="{FF2B5EF4-FFF2-40B4-BE49-F238E27FC236}">
                <a16:creationId xmlns:a16="http://schemas.microsoft.com/office/drawing/2014/main" id="{8DA3AFF0-0C42-9510-3B9F-41BECEB5B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735" y="1096264"/>
            <a:ext cx="2764506" cy="1989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a:extLst>
              <a:ext uri="{FF2B5EF4-FFF2-40B4-BE49-F238E27FC236}">
                <a16:creationId xmlns:a16="http://schemas.microsoft.com/office/drawing/2014/main" id="{1DEBE85A-BC18-F5EE-FF1A-46B12ABDD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6131" y="4036576"/>
            <a:ext cx="5319713" cy="17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FBD4F526-1DCE-5F4A-EC14-FC4A47CAF5BA}"/>
              </a:ext>
            </a:extLst>
          </p:cNvPr>
          <p:cNvSpPr txBox="1"/>
          <p:nvPr/>
        </p:nvSpPr>
        <p:spPr>
          <a:xfrm>
            <a:off x="838198" y="4208473"/>
            <a:ext cx="6093912" cy="1384995"/>
          </a:xfrm>
          <a:prstGeom prst="rect">
            <a:avLst/>
          </a:prstGeom>
          <a:noFill/>
        </p:spPr>
        <p:txBody>
          <a:bodyPr wrap="square">
            <a:spAutoFit/>
          </a:bodyPr>
          <a:lstStyle/>
          <a:p>
            <a:r>
              <a:rPr lang="en-GB" altLang="en-US" sz="1400" dirty="0">
                <a:latin typeface="Arial" panose="020B0604020202020204" pitchFamily="34" charset="0"/>
                <a:cs typeface="Arial" panose="020B0604020202020204" pitchFamily="34" charset="0"/>
              </a:rPr>
              <a:t>Create method that will use the </a:t>
            </a:r>
            <a:br>
              <a:rPr lang="en-GB" altLang="en-US" sz="1400" dirty="0">
                <a:latin typeface="Arial" panose="020B0604020202020204" pitchFamily="34" charset="0"/>
                <a:cs typeface="Arial" panose="020B0604020202020204" pitchFamily="34" charset="0"/>
              </a:rPr>
            </a:br>
            <a:r>
              <a:rPr lang="en-GB" altLang="en-US" sz="1400" dirty="0" err="1">
                <a:latin typeface="Consolas" panose="020B0609020204030204" pitchFamily="49" charset="0"/>
                <a:cs typeface="Arial" panose="020B0604020202020204" pitchFamily="34" charset="0"/>
              </a:rPr>
              <a:t>Math.</a:t>
            </a:r>
            <a:r>
              <a:rPr lang="en-GB" altLang="en-US" sz="1400" i="1" dirty="0" err="1">
                <a:latin typeface="Consolas" panose="020B0609020204030204" pitchFamily="49" charset="0"/>
                <a:cs typeface="Arial" panose="020B0604020202020204" pitchFamily="34" charset="0"/>
              </a:rPr>
              <a:t>pow</a:t>
            </a:r>
            <a:r>
              <a:rPr lang="en-GB" altLang="en-US" sz="1400" i="1" dirty="0">
                <a:latin typeface="Consolas" panose="020B0609020204030204" pitchFamily="49" charset="0"/>
                <a:cs typeface="Arial" panose="020B0604020202020204" pitchFamily="34" charset="0"/>
              </a:rPr>
              <a:t>(double number, double exponent) </a:t>
            </a:r>
            <a:r>
              <a:rPr lang="en-GB" altLang="en-US" sz="1400" dirty="0">
                <a:latin typeface="Arial" panose="020B0604020202020204" pitchFamily="34" charset="0"/>
                <a:cs typeface="Arial" panose="020B0604020202020204" pitchFamily="34" charset="0"/>
              </a:rPr>
              <a:t>to calculate a number multiplied a specified number of times by itself. </a:t>
            </a:r>
            <a:br>
              <a:rPr lang="en-GB" altLang="en-US" sz="1400" dirty="0">
                <a:latin typeface="Arial" panose="020B0604020202020204" pitchFamily="34" charset="0"/>
                <a:cs typeface="Arial" panose="020B0604020202020204" pitchFamily="34" charset="0"/>
              </a:rPr>
            </a:br>
            <a:endParaRPr lang="en-GB" altLang="en-US" sz="1400"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The number and exponent should be passed to the method as a parameter argument.</a:t>
            </a:r>
          </a:p>
        </p:txBody>
      </p:sp>
      <p:pic>
        <p:nvPicPr>
          <p:cNvPr id="11" name="Picture 7">
            <a:extLst>
              <a:ext uri="{FF2B5EF4-FFF2-40B4-BE49-F238E27FC236}">
                <a16:creationId xmlns:a16="http://schemas.microsoft.com/office/drawing/2014/main" id="{40A7C5F4-752D-566C-6694-84971D6D0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50" y="5937261"/>
            <a:ext cx="65913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32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ED3A0F-BB19-6E4D-6D58-7B6A4585C2D9}"/>
              </a:ext>
            </a:extLst>
          </p:cNvPr>
          <p:cNvSpPr>
            <a:spLocks noGrp="1"/>
          </p:cNvSpPr>
          <p:nvPr>
            <p:ph type="title"/>
          </p:nvPr>
        </p:nvSpPr>
        <p:spPr>
          <a:xfrm>
            <a:off x="838199" y="381419"/>
            <a:ext cx="6098309" cy="632219"/>
          </a:xfrm>
        </p:spPr>
        <p:txBody>
          <a:bodyPr/>
          <a:lstStyle/>
          <a:p>
            <a:r>
              <a:rPr lang="en-GB" dirty="0"/>
              <a:t>Single responsibility</a:t>
            </a:r>
          </a:p>
        </p:txBody>
      </p:sp>
      <p:sp>
        <p:nvSpPr>
          <p:cNvPr id="4" name="Text Placeholder 3">
            <a:extLst>
              <a:ext uri="{FF2B5EF4-FFF2-40B4-BE49-F238E27FC236}">
                <a16:creationId xmlns:a16="http://schemas.microsoft.com/office/drawing/2014/main" id="{3A130A8E-0AE3-9DAB-3D1E-8BAED138A6DB}"/>
              </a:ext>
            </a:extLst>
          </p:cNvPr>
          <p:cNvSpPr>
            <a:spLocks noGrp="1"/>
          </p:cNvSpPr>
          <p:nvPr>
            <p:ph type="body" sz="quarter" idx="10"/>
          </p:nvPr>
        </p:nvSpPr>
        <p:spPr>
          <a:xfrm>
            <a:off x="838199" y="1107852"/>
            <a:ext cx="5071813" cy="4894155"/>
          </a:xfrm>
        </p:spPr>
        <p:txBody>
          <a:bodyPr/>
          <a:lstStyle/>
          <a:p>
            <a:r>
              <a:rPr lang="en-GB" dirty="0">
                <a:solidFill>
                  <a:schemeClr val="tx2"/>
                </a:solidFill>
              </a:rPr>
              <a:t>It is generally considered a good practice for methods to have a </a:t>
            </a:r>
            <a:r>
              <a:rPr lang="en-GB" b="1" dirty="0">
                <a:solidFill>
                  <a:schemeClr val="tx2"/>
                </a:solidFill>
              </a:rPr>
              <a:t>single, well-defined purpose</a:t>
            </a:r>
            <a:r>
              <a:rPr lang="en-GB" dirty="0">
                <a:solidFill>
                  <a:schemeClr val="tx2"/>
                </a:solidFill>
              </a:rPr>
              <a:t>. This principle is often referred to as the "</a:t>
            </a:r>
            <a:r>
              <a:rPr lang="en-GB" b="1" dirty="0">
                <a:solidFill>
                  <a:schemeClr val="tx2"/>
                </a:solidFill>
              </a:rPr>
              <a:t>Single Responsibility Principle" (SRP</a:t>
            </a:r>
            <a:r>
              <a:rPr lang="en-GB" dirty="0">
                <a:solidFill>
                  <a:schemeClr val="tx2"/>
                </a:solidFill>
              </a:rPr>
              <a:t>), which is one of the SOLID principles of object-oriented design.</a:t>
            </a:r>
          </a:p>
          <a:p>
            <a:pPr algn="l"/>
            <a:r>
              <a:rPr lang="en-GB" b="0" i="0" dirty="0">
                <a:solidFill>
                  <a:schemeClr val="tx2"/>
                </a:solidFill>
                <a:effectLst/>
              </a:rPr>
              <a:t>The idea behind having a single responsibility for a method is to keep your code clear, maintainable, and easier to understand. When a method has a single purpose, it's easier to:</a:t>
            </a:r>
          </a:p>
          <a:p>
            <a:pPr algn="l">
              <a:buFont typeface="+mj-lt"/>
              <a:buAutoNum type="arabicPeriod"/>
            </a:pPr>
            <a:r>
              <a:rPr lang="en-GB" b="1" i="0" dirty="0">
                <a:solidFill>
                  <a:schemeClr val="tx2"/>
                </a:solidFill>
                <a:effectLst/>
              </a:rPr>
              <a:t>Understand and Reason About:</a:t>
            </a:r>
            <a:r>
              <a:rPr lang="en-GB" b="0" i="0" dirty="0">
                <a:solidFill>
                  <a:schemeClr val="tx2"/>
                </a:solidFill>
                <a:effectLst/>
              </a:rPr>
              <a:t> Developers reading the code can quickly grasp what the method does without having to dig into its implementation details.</a:t>
            </a:r>
          </a:p>
          <a:p>
            <a:pPr algn="l">
              <a:buFont typeface="+mj-lt"/>
              <a:buAutoNum type="arabicPeriod"/>
            </a:pPr>
            <a:r>
              <a:rPr lang="en-GB" b="1" i="0" dirty="0">
                <a:solidFill>
                  <a:schemeClr val="tx2"/>
                </a:solidFill>
                <a:effectLst/>
              </a:rPr>
              <a:t>Test:</a:t>
            </a:r>
            <a:r>
              <a:rPr lang="en-GB" b="0" i="0" dirty="0">
                <a:solidFill>
                  <a:schemeClr val="tx2"/>
                </a:solidFill>
                <a:effectLst/>
              </a:rPr>
              <a:t> Methods with a single purpose are typically easier to test because you can focus on specific inputs and expected outputs.</a:t>
            </a:r>
          </a:p>
          <a:p>
            <a:pPr algn="l">
              <a:buFont typeface="+mj-lt"/>
              <a:buAutoNum type="arabicPeriod"/>
            </a:pPr>
            <a:r>
              <a:rPr lang="en-GB" b="1" i="0" dirty="0">
                <a:solidFill>
                  <a:schemeClr val="tx2"/>
                </a:solidFill>
                <a:effectLst/>
              </a:rPr>
              <a:t>Maintain:</a:t>
            </a:r>
            <a:r>
              <a:rPr lang="en-GB" b="0" i="0" dirty="0">
                <a:solidFill>
                  <a:schemeClr val="tx2"/>
                </a:solidFill>
                <a:effectLst/>
              </a:rPr>
              <a:t> When you need to make changes or fix bugs, having methods with single responsibilities reduces the risk of unintended consequences or introducing new issues.</a:t>
            </a:r>
          </a:p>
          <a:p>
            <a:pPr algn="l">
              <a:buFont typeface="+mj-lt"/>
              <a:buAutoNum type="arabicPeriod"/>
            </a:pPr>
            <a:r>
              <a:rPr lang="en-GB" b="1" i="0" dirty="0">
                <a:solidFill>
                  <a:schemeClr val="tx2"/>
                </a:solidFill>
                <a:effectLst/>
              </a:rPr>
              <a:t>Reusability:</a:t>
            </a:r>
            <a:r>
              <a:rPr lang="en-GB" b="0" i="0" dirty="0">
                <a:solidFill>
                  <a:schemeClr val="tx2"/>
                </a:solidFill>
                <a:effectLst/>
              </a:rPr>
              <a:t> Methods with a single responsibility are often more reusable in different parts of your codebase.</a:t>
            </a:r>
          </a:p>
          <a:p>
            <a:endParaRPr lang="en-GB" dirty="0">
              <a:solidFill>
                <a:schemeClr val="tx2"/>
              </a:solidFill>
            </a:endParaRPr>
          </a:p>
        </p:txBody>
      </p:sp>
      <p:pic>
        <p:nvPicPr>
          <p:cNvPr id="6" name="Picture 5">
            <a:extLst>
              <a:ext uri="{FF2B5EF4-FFF2-40B4-BE49-F238E27FC236}">
                <a16:creationId xmlns:a16="http://schemas.microsoft.com/office/drawing/2014/main" id="{047A5F8B-DE7A-9DF8-F169-86979D48446B}"/>
              </a:ext>
            </a:extLst>
          </p:cNvPr>
          <p:cNvPicPr>
            <a:picLocks noChangeAspect="1"/>
          </p:cNvPicPr>
          <p:nvPr/>
        </p:nvPicPr>
        <p:blipFill>
          <a:blip r:embed="rId3"/>
          <a:stretch>
            <a:fillRect/>
          </a:stretch>
        </p:blipFill>
        <p:spPr>
          <a:xfrm>
            <a:off x="6281989" y="1284315"/>
            <a:ext cx="5553075" cy="4038600"/>
          </a:xfrm>
          <a:prstGeom prst="rect">
            <a:avLst/>
          </a:prstGeom>
        </p:spPr>
      </p:pic>
    </p:spTree>
    <p:extLst>
      <p:ext uri="{BB962C8B-B14F-4D97-AF65-F5344CB8AC3E}">
        <p14:creationId xmlns:p14="http://schemas.microsoft.com/office/powerpoint/2010/main" val="3121896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8BBA34-07C7-B0A0-9B89-DB71E9AC9E22}"/>
              </a:ext>
            </a:extLst>
          </p:cNvPr>
          <p:cNvSpPr>
            <a:spLocks noGrp="1"/>
          </p:cNvSpPr>
          <p:nvPr>
            <p:ph type="body" sz="quarter" idx="10"/>
          </p:nvPr>
        </p:nvSpPr>
        <p:spPr>
          <a:xfrm>
            <a:off x="4746811" y="272374"/>
            <a:ext cx="7340413" cy="6417184"/>
          </a:xfrm>
        </p:spPr>
        <p:txBody>
          <a:bodyPr>
            <a:normAutofit fontScale="25000" lnSpcReduction="20000"/>
          </a:bodyPr>
          <a:lstStyle/>
          <a:p>
            <a:r>
              <a:rPr lang="en-GB" sz="11200" dirty="0">
                <a:solidFill>
                  <a:schemeClr val="tx1"/>
                </a:solidFill>
              </a:rPr>
              <a:t>“</a:t>
            </a:r>
            <a:r>
              <a:rPr lang="en-GB" sz="4000" dirty="0">
                <a:solidFill>
                  <a:schemeClr val="tx1"/>
                </a:solidFill>
              </a:rPr>
              <a:t>In Java, a method is a block of code that performs a specific task or operation. Methods are essential in programming because they allow us to organise and encapsulate functionality, making code more modular and easier to manage. They also promote code reusability, as methods can be called multiple times from different parts of a program.</a:t>
            </a:r>
          </a:p>
          <a:p>
            <a:r>
              <a:rPr lang="en-GB" sz="4000" b="1" dirty="0">
                <a:solidFill>
                  <a:schemeClr val="tx1"/>
                </a:solidFill>
              </a:rPr>
              <a:t>Declaring and Calling Methods in Java</a:t>
            </a:r>
            <a:r>
              <a:rPr lang="en-GB" sz="4000" dirty="0">
                <a:solidFill>
                  <a:schemeClr val="tx1"/>
                </a:solidFill>
              </a:rPr>
              <a:t>:</a:t>
            </a:r>
          </a:p>
          <a:p>
            <a:r>
              <a:rPr lang="en-GB" sz="4000" dirty="0">
                <a:solidFill>
                  <a:schemeClr val="tx1"/>
                </a:solidFill>
              </a:rPr>
              <a:t>To declare a method in Java, you need to specify its signature, which includes the method's name, return type, and any parameters it accepts. Here's a basic syntax for method declaration:</a:t>
            </a:r>
          </a:p>
          <a:p>
            <a:pPr>
              <a:lnSpc>
                <a:spcPct val="120000"/>
              </a:lnSpc>
              <a:spcBef>
                <a:spcPts val="0"/>
              </a:spcBef>
            </a:pPr>
            <a:r>
              <a:rPr lang="en-GB" sz="4000" dirty="0" err="1">
                <a:solidFill>
                  <a:schemeClr val="tx1"/>
                </a:solidFill>
                <a:latin typeface="Consolas" panose="020B0609020204030204" pitchFamily="49" charset="0"/>
              </a:rPr>
              <a:t>returnType</a:t>
            </a:r>
            <a:r>
              <a:rPr lang="en-GB" sz="4000" dirty="0">
                <a:solidFill>
                  <a:schemeClr val="tx1"/>
                </a:solidFill>
                <a:latin typeface="Consolas" panose="020B0609020204030204" pitchFamily="49" charset="0"/>
              </a:rPr>
              <a:t> </a:t>
            </a:r>
            <a:r>
              <a:rPr lang="en-GB" sz="4000" dirty="0" err="1">
                <a:solidFill>
                  <a:schemeClr val="tx1"/>
                </a:solidFill>
                <a:latin typeface="Consolas" panose="020B0609020204030204" pitchFamily="49" charset="0"/>
              </a:rPr>
              <a:t>methodName</a:t>
            </a:r>
            <a:r>
              <a:rPr lang="en-GB" sz="4000" dirty="0">
                <a:solidFill>
                  <a:schemeClr val="tx1"/>
                </a:solidFill>
                <a:latin typeface="Consolas" panose="020B0609020204030204" pitchFamily="49" charset="0"/>
              </a:rPr>
              <a:t>(</a:t>
            </a:r>
            <a:r>
              <a:rPr lang="en-GB" sz="4000" dirty="0" err="1">
                <a:solidFill>
                  <a:schemeClr val="tx1"/>
                </a:solidFill>
                <a:latin typeface="Consolas" panose="020B0609020204030204" pitchFamily="49" charset="0"/>
              </a:rPr>
              <a:t>parameterType</a:t>
            </a:r>
            <a:r>
              <a:rPr lang="en-GB" sz="4000" dirty="0">
                <a:solidFill>
                  <a:schemeClr val="tx1"/>
                </a:solidFill>
                <a:latin typeface="Consolas" panose="020B0609020204030204" pitchFamily="49" charset="0"/>
              </a:rPr>
              <a:t> </a:t>
            </a:r>
            <a:r>
              <a:rPr lang="en-GB" sz="4000" dirty="0" err="1">
                <a:solidFill>
                  <a:schemeClr val="tx1"/>
                </a:solidFill>
                <a:latin typeface="Consolas" panose="020B0609020204030204" pitchFamily="49" charset="0"/>
              </a:rPr>
              <a:t>parameterName</a:t>
            </a:r>
            <a:r>
              <a:rPr lang="en-GB" sz="4000" dirty="0">
                <a:solidFill>
                  <a:schemeClr val="tx1"/>
                </a:solidFill>
                <a:latin typeface="Consolas" panose="020B0609020204030204" pitchFamily="49" charset="0"/>
              </a:rPr>
              <a:t>) {</a:t>
            </a:r>
          </a:p>
          <a:p>
            <a:pPr>
              <a:lnSpc>
                <a:spcPct val="120000"/>
              </a:lnSpc>
              <a:spcBef>
                <a:spcPts val="0"/>
              </a:spcBef>
            </a:pPr>
            <a:r>
              <a:rPr lang="en-GB" sz="4000" dirty="0">
                <a:solidFill>
                  <a:schemeClr val="tx1"/>
                </a:solidFill>
                <a:latin typeface="Consolas" panose="020B0609020204030204" pitchFamily="49" charset="0"/>
              </a:rPr>
              <a:t>    // Method body</a:t>
            </a:r>
          </a:p>
          <a:p>
            <a:pPr>
              <a:lnSpc>
                <a:spcPct val="120000"/>
              </a:lnSpc>
              <a:spcBef>
                <a:spcPts val="0"/>
              </a:spcBef>
            </a:pPr>
            <a:r>
              <a:rPr lang="en-GB" sz="4000" dirty="0">
                <a:solidFill>
                  <a:schemeClr val="tx1"/>
                </a:solidFill>
                <a:latin typeface="Consolas" panose="020B0609020204030204" pitchFamily="49" charset="0"/>
              </a:rPr>
              <a:t>    // Perform operations here</a:t>
            </a:r>
          </a:p>
          <a:p>
            <a:pPr>
              <a:lnSpc>
                <a:spcPct val="120000"/>
              </a:lnSpc>
              <a:spcBef>
                <a:spcPts val="0"/>
              </a:spcBef>
            </a:pPr>
            <a:r>
              <a:rPr lang="en-GB" sz="4000" dirty="0">
                <a:solidFill>
                  <a:schemeClr val="tx1"/>
                </a:solidFill>
                <a:latin typeface="Consolas" panose="020B0609020204030204" pitchFamily="49" charset="0"/>
              </a:rPr>
              <a:t>    return </a:t>
            </a:r>
            <a:r>
              <a:rPr lang="en-GB" sz="4000" dirty="0" err="1">
                <a:solidFill>
                  <a:schemeClr val="tx1"/>
                </a:solidFill>
                <a:latin typeface="Consolas" panose="020B0609020204030204" pitchFamily="49" charset="0"/>
              </a:rPr>
              <a:t>returnValue</a:t>
            </a:r>
            <a:r>
              <a:rPr lang="en-GB" sz="4000" dirty="0">
                <a:solidFill>
                  <a:schemeClr val="tx1"/>
                </a:solidFill>
                <a:latin typeface="Consolas" panose="020B0609020204030204" pitchFamily="49" charset="0"/>
              </a:rPr>
              <a:t>; // Optional, based on the return type</a:t>
            </a:r>
          </a:p>
          <a:p>
            <a:pPr>
              <a:lnSpc>
                <a:spcPct val="120000"/>
              </a:lnSpc>
              <a:spcBef>
                <a:spcPts val="0"/>
              </a:spcBef>
            </a:pPr>
            <a:r>
              <a:rPr lang="en-GB" sz="4000" dirty="0">
                <a:solidFill>
                  <a:schemeClr val="tx1"/>
                </a:solidFill>
                <a:latin typeface="Consolas" panose="020B0609020204030204" pitchFamily="49" charset="0"/>
              </a:rPr>
              <a:t>}</a:t>
            </a:r>
            <a:endParaRPr lang="en-GB" sz="4000" dirty="0">
              <a:solidFill>
                <a:schemeClr val="tx1"/>
              </a:solidFill>
            </a:endParaRPr>
          </a:p>
          <a:p>
            <a:r>
              <a:rPr lang="en-GB" sz="4000" b="1" dirty="0" err="1">
                <a:solidFill>
                  <a:schemeClr val="tx1"/>
                </a:solidFill>
              </a:rPr>
              <a:t>returnType</a:t>
            </a:r>
            <a:r>
              <a:rPr lang="en-GB" sz="4000" dirty="0">
                <a:solidFill>
                  <a:schemeClr val="tx1"/>
                </a:solidFill>
              </a:rPr>
              <a:t>: The data type of the value that the method returns. Use void if the method doesn't return any value.</a:t>
            </a:r>
          </a:p>
          <a:p>
            <a:r>
              <a:rPr lang="en-GB" sz="4000" b="1" dirty="0" err="1">
                <a:solidFill>
                  <a:schemeClr val="tx1"/>
                </a:solidFill>
              </a:rPr>
              <a:t>methodName</a:t>
            </a:r>
            <a:r>
              <a:rPr lang="en-GB" sz="4000" dirty="0">
                <a:solidFill>
                  <a:schemeClr val="tx1"/>
                </a:solidFill>
              </a:rPr>
              <a:t>: The name you give to the method.</a:t>
            </a:r>
          </a:p>
          <a:p>
            <a:r>
              <a:rPr lang="en-GB" sz="4000" dirty="0">
                <a:solidFill>
                  <a:schemeClr val="tx1"/>
                </a:solidFill>
              </a:rPr>
              <a:t>(</a:t>
            </a:r>
            <a:r>
              <a:rPr lang="en-GB" sz="4000" b="1" dirty="0" err="1">
                <a:solidFill>
                  <a:schemeClr val="tx1"/>
                </a:solidFill>
              </a:rPr>
              <a:t>parameterType</a:t>
            </a:r>
            <a:r>
              <a:rPr lang="en-GB" sz="4000" dirty="0">
                <a:solidFill>
                  <a:schemeClr val="tx1"/>
                </a:solidFill>
              </a:rPr>
              <a:t> </a:t>
            </a:r>
            <a:r>
              <a:rPr lang="en-GB" sz="4000" b="1" dirty="0" err="1">
                <a:solidFill>
                  <a:schemeClr val="tx1"/>
                </a:solidFill>
              </a:rPr>
              <a:t>parameterName</a:t>
            </a:r>
            <a:r>
              <a:rPr lang="en-GB" sz="4000" dirty="0">
                <a:solidFill>
                  <a:schemeClr val="tx1"/>
                </a:solidFill>
              </a:rPr>
              <a:t>): </a:t>
            </a:r>
            <a:r>
              <a:rPr lang="en-GB" sz="4000" b="1" dirty="0">
                <a:solidFill>
                  <a:schemeClr val="tx1"/>
                </a:solidFill>
              </a:rPr>
              <a:t>Parameters</a:t>
            </a:r>
            <a:r>
              <a:rPr lang="en-GB" sz="4000" dirty="0">
                <a:solidFill>
                  <a:schemeClr val="tx1"/>
                </a:solidFill>
              </a:rPr>
              <a:t>, if any, that the method accepts. You can have zero or more parameters.</a:t>
            </a:r>
          </a:p>
          <a:p>
            <a:r>
              <a:rPr lang="en-GB" sz="4000" b="1" dirty="0">
                <a:solidFill>
                  <a:schemeClr val="tx1"/>
                </a:solidFill>
              </a:rPr>
              <a:t>return</a:t>
            </a:r>
            <a:r>
              <a:rPr lang="en-GB" sz="4000" dirty="0">
                <a:solidFill>
                  <a:schemeClr val="tx1"/>
                </a:solidFill>
              </a:rPr>
              <a:t>: The keyword used to return a value from the method (only if the return type is not void).</a:t>
            </a:r>
          </a:p>
          <a:p>
            <a:r>
              <a:rPr lang="en-GB" sz="4000" dirty="0">
                <a:solidFill>
                  <a:schemeClr val="tx1"/>
                </a:solidFill>
              </a:rPr>
              <a:t>To call a method, you use the method name followed by parentheses. If the method takes parameters, you pass values inside the parentheses. Here's how you call a method:</a:t>
            </a:r>
          </a:p>
          <a:p>
            <a:r>
              <a:rPr lang="en-GB" sz="4000" dirty="0" err="1">
                <a:solidFill>
                  <a:schemeClr val="tx1"/>
                </a:solidFill>
                <a:latin typeface="Consolas" panose="020B0609020204030204" pitchFamily="49" charset="0"/>
              </a:rPr>
              <a:t>returnType</a:t>
            </a:r>
            <a:r>
              <a:rPr lang="en-GB" sz="4000" dirty="0">
                <a:solidFill>
                  <a:schemeClr val="tx1"/>
                </a:solidFill>
                <a:latin typeface="Consolas" panose="020B0609020204030204" pitchFamily="49" charset="0"/>
              </a:rPr>
              <a:t> result = </a:t>
            </a:r>
            <a:r>
              <a:rPr lang="en-GB" sz="4000" dirty="0" err="1">
                <a:solidFill>
                  <a:schemeClr val="tx1"/>
                </a:solidFill>
                <a:latin typeface="Consolas" panose="020B0609020204030204" pitchFamily="49" charset="0"/>
              </a:rPr>
              <a:t>methodName</a:t>
            </a:r>
            <a:r>
              <a:rPr lang="en-GB" sz="4000" dirty="0">
                <a:solidFill>
                  <a:schemeClr val="tx1"/>
                </a:solidFill>
                <a:latin typeface="Consolas" panose="020B0609020204030204" pitchFamily="49" charset="0"/>
              </a:rPr>
              <a:t>(argument1, argument2, ...);</a:t>
            </a:r>
          </a:p>
          <a:p>
            <a:r>
              <a:rPr lang="en-GB" sz="4000" dirty="0">
                <a:solidFill>
                  <a:schemeClr val="tx1"/>
                </a:solidFill>
              </a:rPr>
              <a:t>Example: Let's consider a simple Java method that calculates the sum of two numbers:</a:t>
            </a:r>
          </a:p>
          <a:p>
            <a:pPr>
              <a:spcBef>
                <a:spcPts val="0"/>
              </a:spcBef>
            </a:pPr>
            <a:r>
              <a:rPr lang="en-GB" sz="4000" dirty="0">
                <a:solidFill>
                  <a:schemeClr val="tx1"/>
                </a:solidFill>
                <a:latin typeface="Consolas" panose="020B0609020204030204" pitchFamily="49" charset="0"/>
              </a:rPr>
              <a:t>public class Calculator {</a:t>
            </a:r>
          </a:p>
          <a:p>
            <a:pPr>
              <a:spcBef>
                <a:spcPts val="0"/>
              </a:spcBef>
            </a:pPr>
            <a:r>
              <a:rPr lang="en-GB" sz="4000" dirty="0">
                <a:solidFill>
                  <a:schemeClr val="tx1"/>
                </a:solidFill>
                <a:latin typeface="Consolas" panose="020B0609020204030204" pitchFamily="49" charset="0"/>
              </a:rPr>
              <a:t>    </a:t>
            </a:r>
            <a:br>
              <a:rPr lang="en-GB" sz="4000" dirty="0">
                <a:solidFill>
                  <a:schemeClr val="tx1"/>
                </a:solidFill>
                <a:latin typeface="Consolas" panose="020B0609020204030204" pitchFamily="49" charset="0"/>
              </a:rPr>
            </a:br>
            <a:r>
              <a:rPr lang="en-GB" sz="4000" dirty="0">
                <a:solidFill>
                  <a:schemeClr val="tx1"/>
                </a:solidFill>
                <a:latin typeface="Consolas" panose="020B0609020204030204" pitchFamily="49" charset="0"/>
              </a:rPr>
              <a:t>    public static void main(String[] </a:t>
            </a:r>
            <a:r>
              <a:rPr lang="en-GB" sz="4000" dirty="0" err="1">
                <a:solidFill>
                  <a:schemeClr val="tx1"/>
                </a:solidFill>
                <a:latin typeface="Consolas" panose="020B0609020204030204" pitchFamily="49" charset="0"/>
              </a:rPr>
              <a:t>args</a:t>
            </a:r>
            <a:r>
              <a:rPr lang="en-GB" sz="4000" dirty="0">
                <a:solidFill>
                  <a:schemeClr val="tx1"/>
                </a:solidFill>
                <a:latin typeface="Consolas" panose="020B0609020204030204" pitchFamily="49" charset="0"/>
              </a:rPr>
              <a:t>) {</a:t>
            </a:r>
          </a:p>
          <a:p>
            <a:pPr>
              <a:spcBef>
                <a:spcPts val="0"/>
              </a:spcBef>
            </a:pPr>
            <a:r>
              <a:rPr lang="en-GB" sz="4000" dirty="0">
                <a:solidFill>
                  <a:schemeClr val="tx1"/>
                </a:solidFill>
                <a:latin typeface="Consolas" panose="020B0609020204030204" pitchFamily="49" charset="0"/>
              </a:rPr>
              <a:t>        int result = add(5, 3); // Calling the 'add' method</a:t>
            </a:r>
          </a:p>
          <a:p>
            <a:pPr>
              <a:spcBef>
                <a:spcPts val="0"/>
              </a:spcBef>
            </a:pPr>
            <a:r>
              <a:rPr lang="en-GB" sz="4000" dirty="0">
                <a:solidFill>
                  <a:schemeClr val="tx1"/>
                </a:solidFill>
                <a:latin typeface="Consolas" panose="020B0609020204030204" pitchFamily="49" charset="0"/>
              </a:rPr>
              <a:t>        </a:t>
            </a:r>
            <a:r>
              <a:rPr lang="en-GB" sz="4000" dirty="0" err="1">
                <a:solidFill>
                  <a:schemeClr val="tx1"/>
                </a:solidFill>
                <a:latin typeface="Consolas" panose="020B0609020204030204" pitchFamily="49" charset="0"/>
              </a:rPr>
              <a:t>System.out.println</a:t>
            </a:r>
            <a:r>
              <a:rPr lang="en-GB" sz="4000" dirty="0">
                <a:solidFill>
                  <a:schemeClr val="tx1"/>
                </a:solidFill>
                <a:latin typeface="Consolas" panose="020B0609020204030204" pitchFamily="49" charset="0"/>
              </a:rPr>
              <a:t>("Sum: " + result);</a:t>
            </a:r>
          </a:p>
          <a:p>
            <a:pPr>
              <a:spcBef>
                <a:spcPts val="0"/>
              </a:spcBef>
            </a:pPr>
            <a:r>
              <a:rPr lang="en-GB" sz="4000" dirty="0">
                <a:solidFill>
                  <a:schemeClr val="tx1"/>
                </a:solidFill>
                <a:latin typeface="Consolas" panose="020B0609020204030204" pitchFamily="49" charset="0"/>
              </a:rPr>
              <a:t>    }</a:t>
            </a:r>
          </a:p>
          <a:p>
            <a:pPr>
              <a:spcBef>
                <a:spcPts val="0"/>
              </a:spcBef>
            </a:pPr>
            <a:r>
              <a:rPr lang="en-GB" sz="4000" dirty="0">
                <a:solidFill>
                  <a:schemeClr val="tx1"/>
                </a:solidFill>
                <a:latin typeface="Consolas" panose="020B0609020204030204" pitchFamily="49" charset="0"/>
              </a:rPr>
              <a:t>    </a:t>
            </a:r>
          </a:p>
          <a:p>
            <a:pPr>
              <a:spcBef>
                <a:spcPts val="0"/>
              </a:spcBef>
            </a:pPr>
            <a:r>
              <a:rPr lang="en-GB" sz="4000" dirty="0">
                <a:solidFill>
                  <a:schemeClr val="tx1"/>
                </a:solidFill>
                <a:latin typeface="Consolas" panose="020B0609020204030204" pitchFamily="49" charset="0"/>
              </a:rPr>
              <a:t>    public static int add(int num1, int num2) {</a:t>
            </a:r>
          </a:p>
          <a:p>
            <a:pPr>
              <a:spcBef>
                <a:spcPts val="0"/>
              </a:spcBef>
            </a:pPr>
            <a:r>
              <a:rPr lang="en-GB" sz="4000" dirty="0">
                <a:solidFill>
                  <a:schemeClr val="tx1"/>
                </a:solidFill>
                <a:latin typeface="Consolas" panose="020B0609020204030204" pitchFamily="49" charset="0"/>
              </a:rPr>
              <a:t>        int sum = num1 + num2;</a:t>
            </a:r>
          </a:p>
          <a:p>
            <a:pPr>
              <a:spcBef>
                <a:spcPts val="0"/>
              </a:spcBef>
            </a:pPr>
            <a:r>
              <a:rPr lang="en-GB" sz="4000" dirty="0">
                <a:solidFill>
                  <a:schemeClr val="tx1"/>
                </a:solidFill>
                <a:latin typeface="Consolas" panose="020B0609020204030204" pitchFamily="49" charset="0"/>
              </a:rPr>
              <a:t>        return sum;</a:t>
            </a:r>
          </a:p>
          <a:p>
            <a:pPr>
              <a:spcBef>
                <a:spcPts val="0"/>
              </a:spcBef>
            </a:pPr>
            <a:r>
              <a:rPr lang="en-GB" sz="4000" dirty="0">
                <a:solidFill>
                  <a:schemeClr val="tx1"/>
                </a:solidFill>
                <a:latin typeface="Consolas" panose="020B0609020204030204" pitchFamily="49" charset="0"/>
              </a:rPr>
              <a:t>    }</a:t>
            </a:r>
          </a:p>
          <a:p>
            <a:pPr>
              <a:spcBef>
                <a:spcPts val="0"/>
              </a:spcBef>
            </a:pPr>
            <a:r>
              <a:rPr lang="en-GB" sz="4000" dirty="0">
                <a:solidFill>
                  <a:schemeClr val="tx1"/>
                </a:solidFill>
                <a:latin typeface="Consolas" panose="020B0609020204030204" pitchFamily="49" charset="0"/>
              </a:rPr>
              <a:t>}</a:t>
            </a:r>
          </a:p>
          <a:p>
            <a:r>
              <a:rPr lang="en-GB" sz="4000" dirty="0">
                <a:solidFill>
                  <a:schemeClr val="tx1"/>
                </a:solidFill>
              </a:rPr>
              <a:t>In this example:</a:t>
            </a:r>
          </a:p>
          <a:p>
            <a:r>
              <a:rPr lang="en-GB" sz="4000" dirty="0">
                <a:solidFill>
                  <a:schemeClr val="tx1"/>
                </a:solidFill>
              </a:rPr>
              <a:t>We declare a method named add that takes two int parameters and returns an int.</a:t>
            </a:r>
          </a:p>
          <a:p>
            <a:r>
              <a:rPr lang="en-GB" sz="4000" dirty="0">
                <a:solidFill>
                  <a:schemeClr val="tx1"/>
                </a:solidFill>
              </a:rPr>
              <a:t>Inside the method, we calculate the sum of the two numbers and return the result.</a:t>
            </a:r>
          </a:p>
          <a:p>
            <a:r>
              <a:rPr lang="en-GB" sz="4000" dirty="0">
                <a:solidFill>
                  <a:schemeClr val="tx1"/>
                </a:solidFill>
              </a:rPr>
              <a:t>In the main method, we call the add method with values 5 and 3, and the result is stored in the result variable.</a:t>
            </a:r>
          </a:p>
          <a:p>
            <a:r>
              <a:rPr lang="en-GB" sz="4000" dirty="0">
                <a:solidFill>
                  <a:schemeClr val="tx1"/>
                </a:solidFill>
              </a:rPr>
              <a:t>We then print the result, which is the sum of 5 and 3, and it will be 8.</a:t>
            </a:r>
          </a:p>
          <a:p>
            <a:r>
              <a:rPr lang="en-GB" sz="4000" dirty="0">
                <a:solidFill>
                  <a:schemeClr val="tx1"/>
                </a:solidFill>
              </a:rPr>
              <a:t>This demonstrates how methods are declared, called, and used to encapsulate functionality in programs.</a:t>
            </a:r>
          </a:p>
          <a:p>
            <a:br>
              <a:rPr lang="en-GB" sz="1500" dirty="0">
                <a:solidFill>
                  <a:schemeClr val="tx1"/>
                </a:solidFill>
              </a:rPr>
            </a:br>
            <a:r>
              <a:rPr lang="en-GB" sz="11200" dirty="0">
                <a:solidFill>
                  <a:schemeClr val="tx1"/>
                </a:solidFill>
              </a:rPr>
              <a:t>”</a:t>
            </a:r>
            <a:endParaRPr lang="en-GB" sz="11200" dirty="0"/>
          </a:p>
          <a:p>
            <a:endParaRPr lang="en-GB" dirty="0"/>
          </a:p>
          <a:p>
            <a:endParaRPr lang="en-GB" dirty="0"/>
          </a:p>
        </p:txBody>
      </p:sp>
      <p:sp>
        <p:nvSpPr>
          <p:cNvPr id="5" name="AutoShape 2" descr="100+ Product Owner Interview Questions and Answers for 2023">
            <a:extLst>
              <a:ext uri="{FF2B5EF4-FFF2-40B4-BE49-F238E27FC236}">
                <a16:creationId xmlns:a16="http://schemas.microsoft.com/office/drawing/2014/main" id="{44AC5AFC-1BA4-A477-6082-68450C2AA7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A3DD61F3-3317-2B3F-5C04-AA550B72B1A6}"/>
              </a:ext>
            </a:extLst>
          </p:cNvPr>
          <p:cNvPicPr>
            <a:picLocks noChangeAspect="1"/>
          </p:cNvPicPr>
          <p:nvPr/>
        </p:nvPicPr>
        <p:blipFill>
          <a:blip r:embed="rId2"/>
          <a:stretch>
            <a:fillRect/>
          </a:stretch>
        </p:blipFill>
        <p:spPr>
          <a:xfrm>
            <a:off x="353508" y="347525"/>
            <a:ext cx="4393304" cy="2265947"/>
          </a:xfrm>
          <a:prstGeom prst="rect">
            <a:avLst/>
          </a:prstGeom>
        </p:spPr>
      </p:pic>
      <p:sp>
        <p:nvSpPr>
          <p:cNvPr id="10" name="TextBox 9">
            <a:extLst>
              <a:ext uri="{FF2B5EF4-FFF2-40B4-BE49-F238E27FC236}">
                <a16:creationId xmlns:a16="http://schemas.microsoft.com/office/drawing/2014/main" id="{254558A8-CD39-4605-F5D5-CC596998C6D2}"/>
              </a:ext>
            </a:extLst>
          </p:cNvPr>
          <p:cNvSpPr txBox="1"/>
          <p:nvPr/>
        </p:nvSpPr>
        <p:spPr>
          <a:xfrm>
            <a:off x="569260" y="3098098"/>
            <a:ext cx="3863789" cy="2954655"/>
          </a:xfrm>
          <a:prstGeom prst="rect">
            <a:avLst/>
          </a:prstGeom>
          <a:noFill/>
        </p:spPr>
        <p:txBody>
          <a:bodyPr wrap="square">
            <a:spAutoFit/>
          </a:bodyPr>
          <a:lstStyle/>
          <a:p>
            <a:r>
              <a:rPr lang="en-GB" b="1" dirty="0"/>
              <a:t>Interviewer</a:t>
            </a:r>
            <a:r>
              <a:rPr lang="en-GB" dirty="0"/>
              <a:t>: “</a:t>
            </a:r>
            <a:r>
              <a:rPr lang="en-GB" i="1" dirty="0"/>
              <a:t>what is a method, and what is its significance in programming? Explain how methods are declared and called in Java. Provide a simple example to illustrate your explanation”.</a:t>
            </a:r>
          </a:p>
          <a:p>
            <a:endParaRPr lang="en-GB" i="1" dirty="0"/>
          </a:p>
          <a:p>
            <a:r>
              <a:rPr lang="en-GB" sz="1200" i="1" dirty="0"/>
              <a:t>This question focuses on the understanding of methods in the context of Java programming specifically, rather than delving into broader object-oriented programming concepts. It evaluates the candidate's knowledge of Java's method syntax, declaration, and invocation.</a:t>
            </a:r>
          </a:p>
        </p:txBody>
      </p:sp>
    </p:spTree>
    <p:extLst>
      <p:ext uri="{BB962C8B-B14F-4D97-AF65-F5344CB8AC3E}">
        <p14:creationId xmlns:p14="http://schemas.microsoft.com/office/powerpoint/2010/main" val="269609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B6E29-829E-EE42-B05F-4E060EBC79B4}"/>
              </a:ext>
            </a:extLst>
          </p:cNvPr>
          <p:cNvSpPr>
            <a:spLocks noGrp="1"/>
          </p:cNvSpPr>
          <p:nvPr>
            <p:ph type="title"/>
          </p:nvPr>
        </p:nvSpPr>
        <p:spPr>
          <a:xfrm>
            <a:off x="838200" y="381419"/>
            <a:ext cx="10751602" cy="632219"/>
          </a:xfrm>
        </p:spPr>
        <p:txBody>
          <a:bodyPr/>
          <a:lstStyle/>
          <a:p>
            <a:r>
              <a:rPr lang="en-US" dirty="0"/>
              <a:t>Methods </a:t>
            </a:r>
          </a:p>
        </p:txBody>
      </p:sp>
      <p:sp>
        <p:nvSpPr>
          <p:cNvPr id="5" name="Text Placeholder 4">
            <a:extLst>
              <a:ext uri="{FF2B5EF4-FFF2-40B4-BE49-F238E27FC236}">
                <a16:creationId xmlns:a16="http://schemas.microsoft.com/office/drawing/2014/main" id="{84B0F2AF-89EA-BA46-8BD0-3DE513CB0A1F}"/>
              </a:ext>
            </a:extLst>
          </p:cNvPr>
          <p:cNvSpPr>
            <a:spLocks noGrp="1"/>
          </p:cNvSpPr>
          <p:nvPr>
            <p:ph type="body" sz="quarter" idx="10"/>
          </p:nvPr>
        </p:nvSpPr>
        <p:spPr>
          <a:xfrm>
            <a:off x="840376" y="1177425"/>
            <a:ext cx="10195054" cy="4468001"/>
          </a:xfrm>
        </p:spPr>
        <p:txBody>
          <a:bodyPr>
            <a:normAutofit/>
          </a:bodyPr>
          <a:lstStyle/>
          <a:p>
            <a:r>
              <a:rPr lang="en-GB" altLang="en-US" dirty="0">
                <a:solidFill>
                  <a:schemeClr val="tx1">
                    <a:lumMod val="50000"/>
                  </a:schemeClr>
                </a:solidFill>
              </a:rPr>
              <a:t>A Java method is a collection of statements that are grouped together to perform an operation. When you call the </a:t>
            </a:r>
            <a:r>
              <a:rPr lang="en-GB" altLang="en-US" dirty="0" err="1">
                <a:solidFill>
                  <a:schemeClr val="tx1">
                    <a:lumMod val="50000"/>
                  </a:schemeClr>
                </a:solidFill>
                <a:latin typeface="Consolas" panose="020B0609020204030204" pitchFamily="49" charset="0"/>
              </a:rPr>
              <a:t>System.out.println</a:t>
            </a:r>
            <a:r>
              <a:rPr lang="en-GB" altLang="en-US" dirty="0">
                <a:solidFill>
                  <a:schemeClr val="tx1">
                    <a:lumMod val="50000"/>
                  </a:schemeClr>
                </a:solidFill>
                <a:latin typeface="Consolas" panose="020B0609020204030204" pitchFamily="49" charset="0"/>
              </a:rPr>
              <a:t> </a:t>
            </a:r>
            <a:r>
              <a:rPr lang="en-GB" altLang="en-US" dirty="0">
                <a:solidFill>
                  <a:schemeClr val="tx1">
                    <a:lumMod val="50000"/>
                  </a:schemeClr>
                </a:solidFill>
              </a:rPr>
              <a:t>method, for example, the system actually executes several statements in order to display a message on the console.</a:t>
            </a:r>
          </a:p>
          <a:p>
            <a:r>
              <a:rPr lang="en-GB" altLang="en-US" dirty="0">
                <a:solidFill>
                  <a:schemeClr val="tx1">
                    <a:lumMod val="50000"/>
                  </a:schemeClr>
                </a:solidFill>
              </a:rPr>
              <a:t>Now you will learn how to create your own methods with or without return values, and invoke a method with or without parameters.</a:t>
            </a:r>
          </a:p>
          <a:p>
            <a:endParaRPr lang="en-GB" altLang="en-US" dirty="0">
              <a:solidFill>
                <a:schemeClr val="tx1">
                  <a:lumMod val="50000"/>
                </a:schemeClr>
              </a:solidFill>
            </a:endParaRPr>
          </a:p>
          <a:p>
            <a:endParaRPr lang="en-GB" altLang="en-US" dirty="0">
              <a:solidFill>
                <a:schemeClr val="tx1">
                  <a:lumMod val="50000"/>
                </a:schemeClr>
              </a:solidFill>
            </a:endParaRPr>
          </a:p>
          <a:p>
            <a:endParaRPr lang="en-GB" altLang="en-US" dirty="0">
              <a:solidFill>
                <a:schemeClr val="tx1">
                  <a:lumMod val="50000"/>
                </a:schemeClr>
              </a:solidFill>
            </a:endParaRPr>
          </a:p>
          <a:p>
            <a:endParaRPr lang="en-US" dirty="0"/>
          </a:p>
        </p:txBody>
      </p:sp>
      <p:pic>
        <p:nvPicPr>
          <p:cNvPr id="2" name="Picture 5">
            <a:extLst>
              <a:ext uri="{FF2B5EF4-FFF2-40B4-BE49-F238E27FC236}">
                <a16:creationId xmlns:a16="http://schemas.microsoft.com/office/drawing/2014/main" id="{22564696-B456-8A60-CF97-FA8B7CE09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815" y="2135104"/>
            <a:ext cx="3694987" cy="3694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a:extLst>
              <a:ext uri="{FF2B5EF4-FFF2-40B4-BE49-F238E27FC236}">
                <a16:creationId xmlns:a16="http://schemas.microsoft.com/office/drawing/2014/main" id="{87F35454-0EAB-FD9F-F49B-195E9A582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1020" y="2572961"/>
            <a:ext cx="5902440" cy="2072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30F2E764-3534-0661-610A-B484F3608F54}"/>
              </a:ext>
            </a:extLst>
          </p:cNvPr>
          <p:cNvSpPr txBox="1"/>
          <p:nvPr/>
        </p:nvSpPr>
        <p:spPr>
          <a:xfrm>
            <a:off x="957820" y="5060650"/>
            <a:ext cx="6743273" cy="954107"/>
          </a:xfrm>
          <a:prstGeom prst="rect">
            <a:avLst/>
          </a:prstGeom>
          <a:noFill/>
        </p:spPr>
        <p:txBody>
          <a:bodyPr wrap="square">
            <a:spAutoFit/>
          </a:bodyPr>
          <a:lstStyle/>
          <a:p>
            <a:r>
              <a:rPr lang="en-GB" altLang="en-US" sz="1400" dirty="0">
                <a:latin typeface="Arial" panose="020B0604020202020204" pitchFamily="34" charset="0"/>
                <a:cs typeface="Arial" panose="020B0604020202020204" pitchFamily="34" charset="0"/>
              </a:rPr>
              <a:t>The only required elements of a method declaration are the </a:t>
            </a:r>
            <a:r>
              <a:rPr lang="en-GB" altLang="en-US" sz="1400" b="1" dirty="0">
                <a:latin typeface="Arial" panose="020B0604020202020204" pitchFamily="34" charset="0"/>
                <a:cs typeface="Arial" panose="020B0604020202020204" pitchFamily="34" charset="0"/>
              </a:rPr>
              <a:t>method's return type</a:t>
            </a:r>
            <a:r>
              <a:rPr lang="en-GB" altLang="en-US" sz="1400" dirty="0">
                <a:latin typeface="Arial" panose="020B0604020202020204" pitchFamily="34" charset="0"/>
                <a:cs typeface="Arial" panose="020B0604020202020204" pitchFamily="34" charset="0"/>
              </a:rPr>
              <a:t>, </a:t>
            </a:r>
            <a:r>
              <a:rPr lang="en-GB" altLang="en-US" sz="1400" b="1" dirty="0">
                <a:latin typeface="Arial" panose="020B0604020202020204" pitchFamily="34" charset="0"/>
                <a:cs typeface="Arial" panose="020B0604020202020204" pitchFamily="34" charset="0"/>
              </a:rPr>
              <a:t>name</a:t>
            </a:r>
            <a:r>
              <a:rPr lang="en-GB" altLang="en-US" sz="1400" dirty="0">
                <a:latin typeface="Arial" panose="020B0604020202020204" pitchFamily="34" charset="0"/>
                <a:cs typeface="Arial" panose="020B0604020202020204" pitchFamily="34" charset="0"/>
              </a:rPr>
              <a:t>, </a:t>
            </a:r>
            <a:r>
              <a:rPr lang="en-GB" altLang="en-US" sz="1400" b="1" dirty="0">
                <a:latin typeface="Arial" panose="020B0604020202020204" pitchFamily="34" charset="0"/>
                <a:cs typeface="Arial" panose="020B0604020202020204" pitchFamily="34" charset="0"/>
              </a:rPr>
              <a:t>a pair of parentheses() </a:t>
            </a:r>
            <a:r>
              <a:rPr lang="en-GB" altLang="en-US" sz="1400" dirty="0">
                <a:latin typeface="Arial" panose="020B0604020202020204" pitchFamily="34" charset="0"/>
                <a:cs typeface="Arial" panose="020B0604020202020204" pitchFamily="34" charset="0"/>
              </a:rPr>
              <a:t> and a </a:t>
            </a:r>
            <a:r>
              <a:rPr lang="en-GB" altLang="en-US" sz="1400" b="1" dirty="0">
                <a:latin typeface="Arial" panose="020B0604020202020204" pitchFamily="34" charset="0"/>
                <a:cs typeface="Arial" panose="020B0604020202020204" pitchFamily="34" charset="0"/>
              </a:rPr>
              <a:t>body between braces {}</a:t>
            </a:r>
          </a:p>
          <a:p>
            <a:endParaRPr lang="en-GB" altLang="en-US" sz="1400" b="1"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A </a:t>
            </a:r>
            <a:r>
              <a:rPr lang="en-GB" altLang="en-US" sz="1400" b="1" dirty="0">
                <a:latin typeface="Arial" panose="020B0604020202020204" pitchFamily="34" charset="0"/>
                <a:cs typeface="Arial" panose="020B0604020202020204" pitchFamily="34" charset="0"/>
              </a:rPr>
              <a:t>method signature </a:t>
            </a:r>
            <a:r>
              <a:rPr lang="en-GB" altLang="en-US" sz="1400" dirty="0">
                <a:latin typeface="Arial" panose="020B0604020202020204" pitchFamily="34" charset="0"/>
                <a:cs typeface="Arial" panose="020B0604020202020204" pitchFamily="34" charset="0"/>
              </a:rPr>
              <a:t>is simply the method name and parameter types.</a:t>
            </a:r>
            <a:endParaRPr lang="en-GB"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63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B6A041D-3240-14B4-C09B-0A21E13013F7}"/>
              </a:ext>
            </a:extLst>
          </p:cNvPr>
          <p:cNvPicPr>
            <a:picLocks noChangeAspect="1"/>
          </p:cNvPicPr>
          <p:nvPr/>
        </p:nvPicPr>
        <p:blipFill>
          <a:blip r:embed="rId2"/>
          <a:stretch>
            <a:fillRect/>
          </a:stretch>
        </p:blipFill>
        <p:spPr>
          <a:xfrm>
            <a:off x="2533764" y="4713868"/>
            <a:ext cx="7124471" cy="924811"/>
          </a:xfrm>
          <a:prstGeom prst="rect">
            <a:avLst/>
          </a:prstGeom>
        </p:spPr>
      </p:pic>
      <p:sp>
        <p:nvSpPr>
          <p:cNvPr id="3" name="Title 2">
            <a:extLst>
              <a:ext uri="{FF2B5EF4-FFF2-40B4-BE49-F238E27FC236}">
                <a16:creationId xmlns:a16="http://schemas.microsoft.com/office/drawing/2014/main" id="{A31AE5F3-2508-90FB-2662-286ED741F7A1}"/>
              </a:ext>
            </a:extLst>
          </p:cNvPr>
          <p:cNvSpPr>
            <a:spLocks noGrp="1"/>
          </p:cNvSpPr>
          <p:nvPr>
            <p:ph type="title"/>
          </p:nvPr>
        </p:nvSpPr>
        <p:spPr>
          <a:xfrm>
            <a:off x="838200" y="381419"/>
            <a:ext cx="10526486" cy="632219"/>
          </a:xfrm>
        </p:spPr>
        <p:txBody>
          <a:bodyPr/>
          <a:lstStyle/>
          <a:p>
            <a:r>
              <a:rPr lang="en-GB" dirty="0"/>
              <a:t>Method format</a:t>
            </a:r>
          </a:p>
        </p:txBody>
      </p:sp>
      <p:sp>
        <p:nvSpPr>
          <p:cNvPr id="7" name="TextBox 6">
            <a:extLst>
              <a:ext uri="{FF2B5EF4-FFF2-40B4-BE49-F238E27FC236}">
                <a16:creationId xmlns:a16="http://schemas.microsoft.com/office/drawing/2014/main" id="{FC1868BE-A2B4-19D4-8DAC-F06D100288E3}"/>
              </a:ext>
            </a:extLst>
          </p:cNvPr>
          <p:cNvSpPr txBox="1"/>
          <p:nvPr/>
        </p:nvSpPr>
        <p:spPr>
          <a:xfrm>
            <a:off x="118522" y="3192299"/>
            <a:ext cx="2230173" cy="1938992"/>
          </a:xfrm>
          <a:prstGeom prst="rect">
            <a:avLst/>
          </a:prstGeom>
          <a:solidFill>
            <a:schemeClr val="bg1">
              <a:lumMod val="20000"/>
              <a:lumOff val="80000"/>
            </a:schemeClr>
          </a:solidFill>
        </p:spPr>
        <p:txBody>
          <a:bodyPr wrap="square">
            <a:spAutoFit/>
          </a:bodyPr>
          <a:lstStyle/>
          <a:p>
            <a:pPr>
              <a:defRPr/>
            </a:pPr>
            <a:r>
              <a:rPr lang="en-GB" sz="1000" dirty="0">
                <a:latin typeface="Arial" panose="020B0604020202020204" pitchFamily="34" charset="0"/>
                <a:cs typeface="Arial" panose="020B0604020202020204" pitchFamily="34" charset="0"/>
              </a:rPr>
              <a:t>The </a:t>
            </a:r>
            <a:r>
              <a:rPr lang="en-GB" sz="1000" b="1" dirty="0">
                <a:latin typeface="Arial" panose="020B0604020202020204" pitchFamily="34" charset="0"/>
                <a:cs typeface="Arial" panose="020B0604020202020204" pitchFamily="34" charset="0"/>
              </a:rPr>
              <a:t>visibility</a:t>
            </a:r>
            <a:r>
              <a:rPr lang="en-GB" sz="1000" dirty="0">
                <a:latin typeface="Arial" panose="020B0604020202020204" pitchFamily="34" charset="0"/>
                <a:cs typeface="Arial" panose="020B0604020202020204" pitchFamily="34" charset="0"/>
              </a:rPr>
              <a:t> of a method determines whether the method is available to other classes. The options are</a:t>
            </a:r>
            <a:br>
              <a:rPr lang="en-GB" sz="1000" dirty="0">
                <a:latin typeface="Arial" panose="020B0604020202020204" pitchFamily="34" charset="0"/>
                <a:cs typeface="Arial" panose="020B0604020202020204" pitchFamily="34" charset="0"/>
              </a:rPr>
            </a:br>
            <a:r>
              <a:rPr lang="en-GB" sz="1000" b="1" dirty="0">
                <a:latin typeface="Arial" panose="020B0604020202020204" pitchFamily="34" charset="0"/>
                <a:cs typeface="Arial" panose="020B0604020202020204" pitchFamily="34" charset="0"/>
              </a:rPr>
              <a:t>public</a:t>
            </a:r>
            <a:r>
              <a:rPr lang="en-GB" sz="1000" dirty="0">
                <a:latin typeface="Arial" panose="020B0604020202020204" pitchFamily="34" charset="0"/>
                <a:cs typeface="Arial" panose="020B0604020202020204" pitchFamily="34" charset="0"/>
              </a:rPr>
              <a:t>: Allows any other class to access the method</a:t>
            </a:r>
            <a:br>
              <a:rPr lang="en-GB" sz="1000" dirty="0">
                <a:latin typeface="Arial" panose="020B0604020202020204" pitchFamily="34" charset="0"/>
                <a:cs typeface="Arial" panose="020B0604020202020204" pitchFamily="34" charset="0"/>
              </a:rPr>
            </a:br>
            <a:r>
              <a:rPr lang="en-GB" sz="1000" b="1" dirty="0">
                <a:latin typeface="Arial" panose="020B0604020202020204" pitchFamily="34" charset="0"/>
                <a:cs typeface="Arial" panose="020B0604020202020204" pitchFamily="34" charset="0"/>
              </a:rPr>
              <a:t>private</a:t>
            </a:r>
            <a:r>
              <a:rPr lang="en-GB" sz="1000" dirty="0">
                <a:latin typeface="Arial" panose="020B0604020202020204" pitchFamily="34" charset="0"/>
                <a:cs typeface="Arial" panose="020B0604020202020204" pitchFamily="34" charset="0"/>
              </a:rPr>
              <a:t>: Hides the method from other classes</a:t>
            </a:r>
            <a:br>
              <a:rPr lang="en-GB" sz="1000" dirty="0">
                <a:latin typeface="Arial" panose="020B0604020202020204" pitchFamily="34" charset="0"/>
                <a:cs typeface="Arial" panose="020B0604020202020204" pitchFamily="34" charset="0"/>
              </a:rPr>
            </a:br>
            <a:r>
              <a:rPr lang="en-GB" sz="1000" b="1" dirty="0">
                <a:latin typeface="Arial" panose="020B0604020202020204" pitchFamily="34" charset="0"/>
                <a:cs typeface="Arial" panose="020B0604020202020204" pitchFamily="34" charset="0"/>
              </a:rPr>
              <a:t>protected</a:t>
            </a:r>
            <a:r>
              <a:rPr lang="en-GB" sz="1000" dirty="0">
                <a:latin typeface="Arial" panose="020B0604020202020204" pitchFamily="34" charset="0"/>
                <a:cs typeface="Arial" panose="020B0604020202020204" pitchFamily="34" charset="0"/>
              </a:rPr>
              <a:t>: Enables subclasses to use the method but hides the method from other classes outside the package</a:t>
            </a:r>
          </a:p>
        </p:txBody>
      </p:sp>
      <p:sp>
        <p:nvSpPr>
          <p:cNvPr id="18" name="Down Arrow 4">
            <a:extLst>
              <a:ext uri="{FF2B5EF4-FFF2-40B4-BE49-F238E27FC236}">
                <a16:creationId xmlns:a16="http://schemas.microsoft.com/office/drawing/2014/main" id="{D8802F2E-728B-1241-9693-A0428CE382C6}"/>
              </a:ext>
            </a:extLst>
          </p:cNvPr>
          <p:cNvSpPr/>
          <p:nvPr/>
        </p:nvSpPr>
        <p:spPr bwMode="auto">
          <a:xfrm rot="16200000">
            <a:off x="2425747" y="4783562"/>
            <a:ext cx="53623" cy="162412"/>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6856282-4A29-484A-270B-8E86DB4534DA}"/>
              </a:ext>
            </a:extLst>
          </p:cNvPr>
          <p:cNvSpPr txBox="1"/>
          <p:nvPr/>
        </p:nvSpPr>
        <p:spPr>
          <a:xfrm>
            <a:off x="1694335" y="1926292"/>
            <a:ext cx="2004051" cy="1015663"/>
          </a:xfrm>
          <a:prstGeom prst="rect">
            <a:avLst/>
          </a:prstGeom>
          <a:solidFill>
            <a:schemeClr val="bg1">
              <a:lumMod val="20000"/>
              <a:lumOff val="80000"/>
            </a:schemeClr>
          </a:solidFill>
        </p:spPr>
        <p:txBody>
          <a:bodyPr wrap="square">
            <a:spAutoFit/>
          </a:bodyPr>
          <a:lstStyle/>
          <a:p>
            <a:pPr>
              <a:defRPr/>
            </a:pPr>
            <a:r>
              <a:rPr lang="en-GB" sz="1000" dirty="0">
                <a:latin typeface="Arial" panose="020B0604020202020204" pitchFamily="34" charset="0"/>
                <a:cs typeface="Arial" panose="020B0604020202020204" pitchFamily="34" charset="0"/>
              </a:rPr>
              <a:t>The optional keyword </a:t>
            </a:r>
            <a:r>
              <a:rPr lang="en-GB" sz="1000" b="1" dirty="0">
                <a:latin typeface="Arial" panose="020B0604020202020204" pitchFamily="34" charset="0"/>
                <a:cs typeface="Arial" panose="020B0604020202020204" pitchFamily="34" charset="0"/>
              </a:rPr>
              <a:t>static</a:t>
            </a:r>
            <a:r>
              <a:rPr lang="en-GB" sz="1000" dirty="0">
                <a:latin typeface="Arial" panose="020B0604020202020204" pitchFamily="34" charset="0"/>
                <a:cs typeface="Arial" panose="020B0604020202020204" pitchFamily="34" charset="0"/>
              </a:rPr>
              <a:t> declares that the method is a </a:t>
            </a:r>
            <a:r>
              <a:rPr lang="en-GB" sz="1000" b="1" dirty="0">
                <a:latin typeface="Arial" panose="020B0604020202020204" pitchFamily="34" charset="0"/>
                <a:cs typeface="Arial" panose="020B0604020202020204" pitchFamily="34" charset="0"/>
              </a:rPr>
              <a:t>static method</a:t>
            </a:r>
            <a:r>
              <a:rPr lang="en-GB" sz="1000" i="1" dirty="0">
                <a:latin typeface="Arial" panose="020B0604020202020204" pitchFamily="34" charset="0"/>
                <a:cs typeface="Arial" panose="020B0604020202020204" pitchFamily="34" charset="0"/>
              </a:rPr>
              <a:t>, </a:t>
            </a:r>
            <a:r>
              <a:rPr lang="en-GB" sz="1000" dirty="0">
                <a:latin typeface="Arial" panose="020B0604020202020204" pitchFamily="34" charset="0"/>
                <a:cs typeface="Arial" panose="020B0604020202020204" pitchFamily="34" charset="0"/>
              </a:rPr>
              <a:t>which means that you can call it without first creating an instance of the class in which it’s defined. </a:t>
            </a:r>
          </a:p>
        </p:txBody>
      </p:sp>
      <p:sp>
        <p:nvSpPr>
          <p:cNvPr id="27" name="TextBox 26">
            <a:extLst>
              <a:ext uri="{FF2B5EF4-FFF2-40B4-BE49-F238E27FC236}">
                <a16:creationId xmlns:a16="http://schemas.microsoft.com/office/drawing/2014/main" id="{78621D45-9C70-F98D-0464-4E4DE4631DF4}"/>
              </a:ext>
            </a:extLst>
          </p:cNvPr>
          <p:cNvSpPr txBox="1"/>
          <p:nvPr/>
        </p:nvSpPr>
        <p:spPr>
          <a:xfrm>
            <a:off x="3986670" y="1800127"/>
            <a:ext cx="2934051" cy="1477328"/>
          </a:xfrm>
          <a:prstGeom prst="rect">
            <a:avLst/>
          </a:prstGeom>
          <a:solidFill>
            <a:schemeClr val="bg1">
              <a:lumMod val="20000"/>
              <a:lumOff val="80000"/>
            </a:schemeClr>
          </a:solidFill>
        </p:spPr>
        <p:txBody>
          <a:bodyPr wrap="square">
            <a:spAutoFit/>
          </a:bodyPr>
          <a:lstStyle/>
          <a:p>
            <a:pPr>
              <a:defRPr/>
            </a:pPr>
            <a:r>
              <a:rPr lang="en-GB" sz="1000" dirty="0">
                <a:latin typeface="Arial" panose="020B0604020202020204" pitchFamily="34" charset="0"/>
                <a:cs typeface="Arial" panose="020B0604020202020204" pitchFamily="34" charset="0"/>
              </a:rPr>
              <a:t>The </a:t>
            </a:r>
            <a:r>
              <a:rPr lang="en-GB" sz="1000" b="1" dirty="0">
                <a:latin typeface="Arial" panose="020B0604020202020204" pitchFamily="34" charset="0"/>
                <a:cs typeface="Arial" panose="020B0604020202020204" pitchFamily="34" charset="0"/>
              </a:rPr>
              <a:t>return type</a:t>
            </a:r>
            <a:r>
              <a:rPr lang="en-GB" sz="1000" i="1" dirty="0">
                <a:latin typeface="Arial" panose="020B0604020202020204" pitchFamily="34" charset="0"/>
                <a:cs typeface="Arial" panose="020B0604020202020204" pitchFamily="34" charset="0"/>
              </a:rPr>
              <a:t>, </a:t>
            </a:r>
            <a:r>
              <a:rPr lang="en-GB" sz="1000" dirty="0">
                <a:latin typeface="Arial" panose="020B0604020202020204" pitchFamily="34" charset="0"/>
                <a:cs typeface="Arial" panose="020B0604020202020204" pitchFamily="34" charset="0"/>
              </a:rPr>
              <a:t>indicates whether the method returns a value when it is called — and if so, what type the value is e.g. int, double, String etc. If the method doesn’t return a value, specify </a:t>
            </a:r>
            <a:r>
              <a:rPr lang="en-GB" sz="1000" b="1" dirty="0">
                <a:latin typeface="Arial" panose="020B0604020202020204" pitchFamily="34" charset="0"/>
                <a:cs typeface="Arial" panose="020B0604020202020204" pitchFamily="34" charset="0"/>
              </a:rPr>
              <a:t>void</a:t>
            </a:r>
            <a:r>
              <a:rPr lang="en-GB" sz="1000" dirty="0">
                <a:latin typeface="Arial" panose="020B0604020202020204" pitchFamily="34" charset="0"/>
                <a:cs typeface="Arial" panose="020B0604020202020204" pitchFamily="34" charset="0"/>
              </a:rPr>
              <a:t>.  </a:t>
            </a:r>
            <a:br>
              <a:rPr lang="en-GB" sz="1000" dirty="0">
                <a:latin typeface="Arial" panose="020B0604020202020204" pitchFamily="34" charset="0"/>
                <a:cs typeface="Arial" panose="020B0604020202020204" pitchFamily="34" charset="0"/>
              </a:rPr>
            </a:br>
            <a:endParaRPr lang="en-GB" sz="1000" dirty="0">
              <a:latin typeface="Arial" panose="020B0604020202020204" pitchFamily="34" charset="0"/>
              <a:cs typeface="Arial" panose="020B0604020202020204" pitchFamily="34" charset="0"/>
            </a:endParaRPr>
          </a:p>
          <a:p>
            <a:pPr>
              <a:defRPr/>
            </a:pPr>
            <a:r>
              <a:rPr lang="en-GB" sz="1000" dirty="0">
                <a:latin typeface="Arial" panose="020B0604020202020204" pitchFamily="34" charset="0"/>
                <a:cs typeface="Arial" panose="020B0604020202020204" pitchFamily="34" charset="0"/>
              </a:rPr>
              <a:t>If you specify a return type other than void, the method must end with a </a:t>
            </a:r>
            <a:r>
              <a:rPr lang="en-GB" sz="1000" b="1" dirty="0">
                <a:latin typeface="Arial" panose="020B0604020202020204" pitchFamily="34" charset="0"/>
                <a:cs typeface="Arial" panose="020B0604020202020204" pitchFamily="34" charset="0"/>
              </a:rPr>
              <a:t>return</a:t>
            </a:r>
            <a:r>
              <a:rPr lang="en-GB" sz="1000" dirty="0">
                <a:solidFill>
                  <a:srgbClr val="00B050"/>
                </a:solidFill>
                <a:latin typeface="Arial" panose="020B0604020202020204" pitchFamily="34" charset="0"/>
                <a:cs typeface="Arial" panose="020B0604020202020204" pitchFamily="34" charset="0"/>
              </a:rPr>
              <a:t> </a:t>
            </a:r>
            <a:r>
              <a:rPr lang="en-GB" sz="1000" dirty="0">
                <a:latin typeface="Arial" panose="020B0604020202020204" pitchFamily="34" charset="0"/>
                <a:cs typeface="Arial" panose="020B0604020202020204" pitchFamily="34" charset="0"/>
              </a:rPr>
              <a:t>statement that returns a value of the correct type. </a:t>
            </a:r>
          </a:p>
        </p:txBody>
      </p:sp>
      <p:sp>
        <p:nvSpPr>
          <p:cNvPr id="29" name="TextBox 28">
            <a:extLst>
              <a:ext uri="{FF2B5EF4-FFF2-40B4-BE49-F238E27FC236}">
                <a16:creationId xmlns:a16="http://schemas.microsoft.com/office/drawing/2014/main" id="{93074065-2B71-E9EB-3284-AF8420D5915F}"/>
              </a:ext>
            </a:extLst>
          </p:cNvPr>
          <p:cNvSpPr txBox="1"/>
          <p:nvPr/>
        </p:nvSpPr>
        <p:spPr>
          <a:xfrm>
            <a:off x="5376297" y="3528249"/>
            <a:ext cx="2614018" cy="861774"/>
          </a:xfrm>
          <a:prstGeom prst="rect">
            <a:avLst/>
          </a:prstGeom>
          <a:solidFill>
            <a:schemeClr val="bg1">
              <a:lumMod val="20000"/>
              <a:lumOff val="80000"/>
            </a:schemeClr>
          </a:solidFill>
        </p:spPr>
        <p:txBody>
          <a:bodyPr wrap="square">
            <a:spAutoFit/>
          </a:bodyPr>
          <a:lstStyle/>
          <a:p>
            <a:pPr>
              <a:defRPr/>
            </a:pPr>
            <a:r>
              <a:rPr lang="en-GB" sz="1000" dirty="0">
                <a:latin typeface="Arial" panose="020B0604020202020204" pitchFamily="34" charset="0"/>
                <a:cs typeface="Arial" panose="020B0604020202020204" pitchFamily="34" charset="0"/>
              </a:rPr>
              <a:t>The rules for making up </a:t>
            </a:r>
            <a:r>
              <a:rPr lang="en-GB" sz="1000" b="1" dirty="0">
                <a:latin typeface="Arial" panose="020B0604020202020204" pitchFamily="34" charset="0"/>
                <a:cs typeface="Arial" panose="020B0604020202020204" pitchFamily="34" charset="0"/>
              </a:rPr>
              <a:t>method names </a:t>
            </a:r>
            <a:r>
              <a:rPr lang="en-GB" sz="1000" dirty="0">
                <a:latin typeface="Arial" panose="020B0604020202020204" pitchFamily="34" charset="0"/>
                <a:cs typeface="Arial" panose="020B0604020202020204" pitchFamily="34" charset="0"/>
              </a:rPr>
              <a:t>are similar to variables : Use any combination of letters and numbers, </a:t>
            </a:r>
            <a:r>
              <a:rPr lang="en-GB" sz="1000" b="1" dirty="0">
                <a:latin typeface="Arial" panose="020B0604020202020204" pitchFamily="34" charset="0"/>
                <a:cs typeface="Arial" panose="020B0604020202020204" pitchFamily="34" charset="0"/>
              </a:rPr>
              <a:t>but</a:t>
            </a:r>
            <a:r>
              <a:rPr lang="en-GB" sz="1000" dirty="0">
                <a:latin typeface="Arial" panose="020B0604020202020204" pitchFamily="34" charset="0"/>
                <a:cs typeface="Arial" panose="020B0604020202020204" pitchFamily="34" charset="0"/>
              </a:rPr>
              <a:t> start with a letter (lower case) and make it meaningful.</a:t>
            </a:r>
          </a:p>
        </p:txBody>
      </p:sp>
      <p:sp>
        <p:nvSpPr>
          <p:cNvPr id="31" name="TextBox 30">
            <a:extLst>
              <a:ext uri="{FF2B5EF4-FFF2-40B4-BE49-F238E27FC236}">
                <a16:creationId xmlns:a16="http://schemas.microsoft.com/office/drawing/2014/main" id="{36B7FEDB-A919-6A99-0475-E77D17FB25C9}"/>
              </a:ext>
            </a:extLst>
          </p:cNvPr>
          <p:cNvSpPr txBox="1"/>
          <p:nvPr/>
        </p:nvSpPr>
        <p:spPr>
          <a:xfrm>
            <a:off x="8211030" y="1916451"/>
            <a:ext cx="3716322" cy="1477328"/>
          </a:xfrm>
          <a:prstGeom prst="rect">
            <a:avLst/>
          </a:prstGeom>
          <a:solidFill>
            <a:schemeClr val="bg1">
              <a:lumMod val="20000"/>
              <a:lumOff val="80000"/>
            </a:schemeClr>
          </a:solidFill>
        </p:spPr>
        <p:txBody>
          <a:bodyPr wrap="square">
            <a:spAutoFit/>
          </a:bodyPr>
          <a:lstStyle/>
          <a:p>
            <a:pPr>
              <a:defRPr/>
            </a:pPr>
            <a:r>
              <a:rPr lang="en-GB" sz="1000" b="1" dirty="0">
                <a:latin typeface="Arial" panose="020B0604020202020204" pitchFamily="34" charset="0"/>
                <a:cs typeface="Arial" panose="020B0604020202020204" pitchFamily="34" charset="0"/>
              </a:rPr>
              <a:t>Parameter list</a:t>
            </a:r>
            <a:r>
              <a:rPr lang="en-GB" sz="1000" dirty="0">
                <a:latin typeface="Arial" panose="020B0604020202020204" pitchFamily="34" charset="0"/>
                <a:cs typeface="Arial" panose="020B0604020202020204" pitchFamily="34" charset="0"/>
              </a:rPr>
              <a:t> : You can pass one or more values to a method by listing the values in parentheses following the method name. The parameter list in the method declaration lets Java know what types of parameters a method should expect to receive and provides names so that the statements in the method’s body can access the parameters as local variables.</a:t>
            </a:r>
          </a:p>
          <a:p>
            <a:pPr>
              <a:defRPr/>
            </a:pPr>
            <a:r>
              <a:rPr lang="en-GB" sz="1000" dirty="0">
                <a:latin typeface="Arial" panose="020B0604020202020204" pitchFamily="34" charset="0"/>
                <a:cs typeface="Arial" panose="020B0604020202020204" pitchFamily="34" charset="0"/>
              </a:rPr>
              <a:t>If the method doesn’t accept parameters, you must still code the parentheses that surround the parameter list. You just leave the parentheses empty.</a:t>
            </a:r>
          </a:p>
        </p:txBody>
      </p:sp>
      <p:sp>
        <p:nvSpPr>
          <p:cNvPr id="33" name="TextBox 32">
            <a:extLst>
              <a:ext uri="{FF2B5EF4-FFF2-40B4-BE49-F238E27FC236}">
                <a16:creationId xmlns:a16="http://schemas.microsoft.com/office/drawing/2014/main" id="{3265ABDC-EA29-FA74-C81E-A6566CBEAF5E}"/>
              </a:ext>
            </a:extLst>
          </p:cNvPr>
          <p:cNvSpPr txBox="1"/>
          <p:nvPr/>
        </p:nvSpPr>
        <p:spPr>
          <a:xfrm>
            <a:off x="9748740" y="4623459"/>
            <a:ext cx="2425961" cy="1015663"/>
          </a:xfrm>
          <a:prstGeom prst="rect">
            <a:avLst/>
          </a:prstGeom>
          <a:solidFill>
            <a:schemeClr val="bg1">
              <a:lumMod val="20000"/>
              <a:lumOff val="80000"/>
            </a:schemeClr>
          </a:solidFill>
        </p:spPr>
        <p:txBody>
          <a:bodyPr wrap="square">
            <a:spAutoFit/>
          </a:bodyPr>
          <a:lstStyle/>
          <a:p>
            <a:pPr>
              <a:defRPr/>
            </a:pPr>
            <a:r>
              <a:rPr lang="en-GB" sz="1000" dirty="0">
                <a:latin typeface="Arial" panose="020B0604020202020204" pitchFamily="34" charset="0"/>
                <a:cs typeface="Arial" panose="020B0604020202020204" pitchFamily="34" charset="0"/>
              </a:rPr>
              <a:t>One or more Java </a:t>
            </a:r>
            <a:r>
              <a:rPr lang="en-GB" sz="1000" b="1" dirty="0">
                <a:latin typeface="Arial" panose="020B0604020202020204" pitchFamily="34" charset="0"/>
                <a:cs typeface="Arial" panose="020B0604020202020204" pitchFamily="34" charset="0"/>
              </a:rPr>
              <a:t>statements</a:t>
            </a:r>
            <a:r>
              <a:rPr lang="en-GB" sz="1000" dirty="0">
                <a:latin typeface="Arial" panose="020B0604020202020204" pitchFamily="34" charset="0"/>
                <a:cs typeface="Arial" panose="020B0604020202020204" pitchFamily="34" charset="0"/>
              </a:rPr>
              <a:t> that comprise the </a:t>
            </a:r>
            <a:r>
              <a:rPr lang="en-GB" sz="1000" b="1" dirty="0">
                <a:latin typeface="Arial" panose="020B0604020202020204" pitchFamily="34" charset="0"/>
                <a:cs typeface="Arial" panose="020B0604020202020204" pitchFamily="34" charset="0"/>
              </a:rPr>
              <a:t>method body</a:t>
            </a:r>
            <a:r>
              <a:rPr lang="en-GB" sz="1000" i="1" dirty="0">
                <a:latin typeface="Arial" panose="020B0604020202020204" pitchFamily="34" charset="0"/>
                <a:cs typeface="Arial" panose="020B0604020202020204" pitchFamily="34" charset="0"/>
              </a:rPr>
              <a:t>, </a:t>
            </a:r>
            <a:r>
              <a:rPr lang="en-GB" sz="1000" dirty="0">
                <a:latin typeface="Arial" panose="020B0604020202020204" pitchFamily="34" charset="0"/>
                <a:cs typeface="Arial" panose="020B0604020202020204" pitchFamily="34" charset="0"/>
              </a:rPr>
              <a:t>enclosed in a set of braces. The method body requires you to use the braces even if the body consists of only one statement.</a:t>
            </a:r>
          </a:p>
        </p:txBody>
      </p:sp>
      <p:sp>
        <p:nvSpPr>
          <p:cNvPr id="39" name="Down Arrow 4">
            <a:extLst>
              <a:ext uri="{FF2B5EF4-FFF2-40B4-BE49-F238E27FC236}">
                <a16:creationId xmlns:a16="http://schemas.microsoft.com/office/drawing/2014/main" id="{0F31C0CE-2511-EFA6-3592-BD5F813114AE}"/>
              </a:ext>
            </a:extLst>
          </p:cNvPr>
          <p:cNvSpPr/>
          <p:nvPr/>
        </p:nvSpPr>
        <p:spPr bwMode="auto">
          <a:xfrm flipH="1">
            <a:off x="3597546" y="2987823"/>
            <a:ext cx="48170" cy="1726045"/>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40" name="Down Arrow 4">
            <a:extLst>
              <a:ext uri="{FF2B5EF4-FFF2-40B4-BE49-F238E27FC236}">
                <a16:creationId xmlns:a16="http://schemas.microsoft.com/office/drawing/2014/main" id="{F28C89D5-77EB-AD57-0A10-56997949E4C6}"/>
              </a:ext>
            </a:extLst>
          </p:cNvPr>
          <p:cNvSpPr/>
          <p:nvPr/>
        </p:nvSpPr>
        <p:spPr bwMode="auto">
          <a:xfrm flipH="1">
            <a:off x="8211030" y="3393778"/>
            <a:ext cx="45719" cy="1307189"/>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41" name="Down Arrow 4">
            <a:extLst>
              <a:ext uri="{FF2B5EF4-FFF2-40B4-BE49-F238E27FC236}">
                <a16:creationId xmlns:a16="http://schemas.microsoft.com/office/drawing/2014/main" id="{3E376E2A-182B-197D-DADA-7E2E81EE7BF6}"/>
              </a:ext>
            </a:extLst>
          </p:cNvPr>
          <p:cNvSpPr/>
          <p:nvPr/>
        </p:nvSpPr>
        <p:spPr bwMode="auto">
          <a:xfrm flipH="1">
            <a:off x="6025857" y="4402924"/>
            <a:ext cx="45719" cy="329815"/>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42" name="Down Arrow 4">
            <a:extLst>
              <a:ext uri="{FF2B5EF4-FFF2-40B4-BE49-F238E27FC236}">
                <a16:creationId xmlns:a16="http://schemas.microsoft.com/office/drawing/2014/main" id="{43A53C74-CFB4-DB95-F38D-9C538F242719}"/>
              </a:ext>
            </a:extLst>
          </p:cNvPr>
          <p:cNvSpPr/>
          <p:nvPr/>
        </p:nvSpPr>
        <p:spPr bwMode="auto">
          <a:xfrm flipH="1">
            <a:off x="4488147" y="3290356"/>
            <a:ext cx="45719" cy="1453528"/>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43" name="Down Arrow 4">
            <a:extLst>
              <a:ext uri="{FF2B5EF4-FFF2-40B4-BE49-F238E27FC236}">
                <a16:creationId xmlns:a16="http://schemas.microsoft.com/office/drawing/2014/main" id="{A8C43198-E8B1-613D-718C-356689EAFC88}"/>
              </a:ext>
            </a:extLst>
          </p:cNvPr>
          <p:cNvSpPr/>
          <p:nvPr/>
        </p:nvSpPr>
        <p:spPr bwMode="auto">
          <a:xfrm rot="5400000">
            <a:off x="8732548" y="4250587"/>
            <a:ext cx="53625" cy="1797753"/>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5144CBCB-B5CC-6CF0-FDA4-25E13176987C}"/>
              </a:ext>
            </a:extLst>
          </p:cNvPr>
          <p:cNvSpPr txBox="1"/>
          <p:nvPr/>
        </p:nvSpPr>
        <p:spPr>
          <a:xfrm>
            <a:off x="6460523" y="92964"/>
            <a:ext cx="6094602" cy="646331"/>
          </a:xfrm>
          <a:prstGeom prst="rect">
            <a:avLst/>
          </a:prstGeom>
          <a:noFill/>
        </p:spPr>
        <p:txBody>
          <a:bodyPr wrap="square">
            <a:spAutoFit/>
          </a:bodyPr>
          <a:lstStyle/>
          <a:p>
            <a:pPr marL="0" indent="0">
              <a:buFontTx/>
              <a:buNone/>
              <a:defRPr/>
            </a:pPr>
            <a:r>
              <a:rPr lang="en-GB" sz="1200" b="1" dirty="0">
                <a:latin typeface="Consolas" panose="020B0609020204030204" pitchFamily="49" charset="0"/>
              </a:rPr>
              <a:t>visibility</a:t>
            </a:r>
            <a:r>
              <a:rPr lang="en-GB" sz="1200" dirty="0">
                <a:latin typeface="Consolas" panose="020B0609020204030204" pitchFamily="49" charset="0"/>
              </a:rPr>
              <a:t> </a:t>
            </a:r>
            <a:r>
              <a:rPr lang="en-GB" sz="1200" b="1" dirty="0">
                <a:latin typeface="Consolas" panose="020B0609020204030204" pitchFamily="49" charset="0"/>
              </a:rPr>
              <a:t>[static] </a:t>
            </a:r>
            <a:r>
              <a:rPr lang="en-GB" sz="1200" b="1" dirty="0">
                <a:solidFill>
                  <a:srgbClr val="00B050"/>
                </a:solidFill>
                <a:latin typeface="Consolas" panose="020B0609020204030204" pitchFamily="49" charset="0"/>
              </a:rPr>
              <a:t>return-type</a:t>
            </a:r>
            <a:r>
              <a:rPr lang="en-GB" sz="1200" dirty="0">
                <a:latin typeface="Consolas" panose="020B0609020204030204" pitchFamily="49" charset="0"/>
              </a:rPr>
              <a:t> </a:t>
            </a:r>
            <a:r>
              <a:rPr lang="en-GB" sz="1200" b="1" i="1" dirty="0">
                <a:latin typeface="Consolas" panose="020B0609020204030204" pitchFamily="49" charset="0"/>
              </a:rPr>
              <a:t>method-name</a:t>
            </a:r>
            <a:r>
              <a:rPr lang="en-GB" sz="1200" dirty="0">
                <a:latin typeface="Consolas" panose="020B0609020204030204" pitchFamily="49" charset="0"/>
              </a:rPr>
              <a:t> </a:t>
            </a:r>
            <a:r>
              <a:rPr lang="en-GB" sz="1200" b="1" dirty="0">
                <a:latin typeface="Consolas" panose="020B0609020204030204" pitchFamily="49" charset="0"/>
              </a:rPr>
              <a:t>(parameter-list) </a:t>
            </a:r>
            <a:r>
              <a:rPr lang="en-GB" sz="1200" dirty="0">
                <a:latin typeface="Consolas" panose="020B0609020204030204" pitchFamily="49" charset="0"/>
              </a:rPr>
              <a:t>{ 	</a:t>
            </a:r>
            <a:r>
              <a:rPr lang="en-GB" sz="1200" b="1" dirty="0">
                <a:latin typeface="Consolas" panose="020B0609020204030204" pitchFamily="49" charset="0"/>
              </a:rPr>
              <a:t>statements... </a:t>
            </a:r>
          </a:p>
          <a:p>
            <a:pPr marL="0" indent="0">
              <a:buFontTx/>
              <a:buNone/>
              <a:defRPr/>
            </a:pPr>
            <a:r>
              <a:rPr lang="en-GB" sz="1200" dirty="0">
                <a:latin typeface="Consolas" panose="020B0609020204030204" pitchFamily="49" charset="0"/>
              </a:rPr>
              <a:t>}</a:t>
            </a:r>
          </a:p>
        </p:txBody>
      </p:sp>
    </p:spTree>
    <p:extLst>
      <p:ext uri="{BB962C8B-B14F-4D97-AF65-F5344CB8AC3E}">
        <p14:creationId xmlns:p14="http://schemas.microsoft.com/office/powerpoint/2010/main" val="160610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1ABEC-9B21-13AA-470B-417F19BDEA92}"/>
              </a:ext>
            </a:extLst>
          </p:cNvPr>
          <p:cNvSpPr>
            <a:spLocks noGrp="1"/>
          </p:cNvSpPr>
          <p:nvPr>
            <p:ph type="title"/>
          </p:nvPr>
        </p:nvSpPr>
        <p:spPr/>
        <p:txBody>
          <a:bodyPr/>
          <a:lstStyle/>
          <a:p>
            <a:r>
              <a:rPr lang="en-GB" dirty="0"/>
              <a:t>Main method</a:t>
            </a:r>
          </a:p>
        </p:txBody>
      </p:sp>
      <p:sp>
        <p:nvSpPr>
          <p:cNvPr id="4" name="Text Placeholder 3">
            <a:extLst>
              <a:ext uri="{FF2B5EF4-FFF2-40B4-BE49-F238E27FC236}">
                <a16:creationId xmlns:a16="http://schemas.microsoft.com/office/drawing/2014/main" id="{DF7DFB4C-4A33-5FBE-9C63-4CAF6747468C}"/>
              </a:ext>
            </a:extLst>
          </p:cNvPr>
          <p:cNvSpPr>
            <a:spLocks noGrp="1"/>
          </p:cNvSpPr>
          <p:nvPr>
            <p:ph type="body" sz="quarter" idx="10"/>
          </p:nvPr>
        </p:nvSpPr>
        <p:spPr>
          <a:xfrm>
            <a:off x="838200" y="1107852"/>
            <a:ext cx="7257176" cy="4894155"/>
          </a:xfrm>
        </p:spPr>
        <p:txBody>
          <a:bodyPr/>
          <a:lstStyle/>
          <a:p>
            <a:r>
              <a:rPr lang="en-GB" altLang="en-US" sz="1400" dirty="0">
                <a:solidFill>
                  <a:schemeClr val="tx1"/>
                </a:solidFill>
              </a:rPr>
              <a:t>In Java, within an application you usually have a method named </a:t>
            </a:r>
            <a:r>
              <a:rPr lang="en-GB" altLang="en-US" sz="1400" b="1" dirty="0">
                <a:solidFill>
                  <a:schemeClr val="tx1"/>
                </a:solidFill>
                <a:latin typeface="Consolas" panose="020B0609020204030204" pitchFamily="49" charset="0"/>
              </a:rPr>
              <a:t>main</a:t>
            </a:r>
            <a:r>
              <a:rPr lang="en-GB" altLang="en-US" sz="1400" dirty="0">
                <a:solidFill>
                  <a:schemeClr val="tx1"/>
                </a:solidFill>
              </a:rPr>
              <a:t> in at least one class within a package. </a:t>
            </a:r>
          </a:p>
          <a:p>
            <a:r>
              <a:rPr lang="en-GB" altLang="en-US" sz="1400" dirty="0">
                <a:solidFill>
                  <a:schemeClr val="tx1"/>
                </a:solidFill>
              </a:rPr>
              <a:t>It is the </a:t>
            </a:r>
            <a:r>
              <a:rPr lang="en-GB" altLang="en-US" sz="1400" b="1" dirty="0">
                <a:solidFill>
                  <a:schemeClr val="tx1"/>
                </a:solidFill>
              </a:rPr>
              <a:t>start point </a:t>
            </a:r>
            <a:r>
              <a:rPr lang="en-GB" altLang="en-US" sz="1400" dirty="0">
                <a:solidFill>
                  <a:schemeClr val="tx1"/>
                </a:solidFill>
              </a:rPr>
              <a:t>for an </a:t>
            </a:r>
            <a:r>
              <a:rPr lang="en-GB" altLang="en-US" sz="1400" b="1" dirty="0">
                <a:solidFill>
                  <a:schemeClr val="tx1"/>
                </a:solidFill>
              </a:rPr>
              <a:t>application</a:t>
            </a:r>
            <a:r>
              <a:rPr lang="en-GB" altLang="en-US" sz="1400" dirty="0">
                <a:solidFill>
                  <a:schemeClr val="tx1"/>
                </a:solidFill>
              </a:rPr>
              <a:t>.</a:t>
            </a:r>
          </a:p>
          <a:p>
            <a:r>
              <a:rPr lang="en-GB" altLang="en-US" sz="1400" dirty="0">
                <a:solidFill>
                  <a:schemeClr val="tx1"/>
                </a:solidFill>
              </a:rPr>
              <a:t>The runtime system starts by calling the specified class's </a:t>
            </a:r>
            <a:r>
              <a:rPr lang="en-GB" altLang="en-US" sz="1400" b="1" dirty="0">
                <a:solidFill>
                  <a:schemeClr val="tx1"/>
                </a:solidFill>
                <a:latin typeface="Consolas" panose="020B0609020204030204" pitchFamily="49" charset="0"/>
              </a:rPr>
              <a:t>main() </a:t>
            </a:r>
            <a:r>
              <a:rPr lang="en-GB" altLang="en-US" sz="1400" dirty="0">
                <a:solidFill>
                  <a:schemeClr val="tx1"/>
                </a:solidFill>
              </a:rPr>
              <a:t>method. The </a:t>
            </a:r>
            <a:r>
              <a:rPr lang="en-GB" altLang="en-US" sz="1400" b="1" dirty="0">
                <a:solidFill>
                  <a:schemeClr val="tx1"/>
                </a:solidFill>
                <a:latin typeface="Consolas" panose="020B0609020204030204" pitchFamily="49" charset="0"/>
              </a:rPr>
              <a:t>main() </a:t>
            </a:r>
            <a:r>
              <a:rPr lang="en-GB" altLang="en-US" sz="1400" dirty="0">
                <a:solidFill>
                  <a:schemeClr val="tx1"/>
                </a:solidFill>
              </a:rPr>
              <a:t>method then calls all the other methods required to run your application. </a:t>
            </a:r>
          </a:p>
          <a:p>
            <a:r>
              <a:rPr lang="en-GB" altLang="en-US" sz="1400" dirty="0">
                <a:solidFill>
                  <a:schemeClr val="tx1"/>
                </a:solidFill>
              </a:rPr>
              <a:t>It is possible to start the application from a command line and provide arguments (although we </a:t>
            </a:r>
            <a:r>
              <a:rPr lang="en-GB" altLang="en-US" sz="1400">
                <a:solidFill>
                  <a:schemeClr val="tx1"/>
                </a:solidFill>
              </a:rPr>
              <a:t>have been letting </a:t>
            </a:r>
            <a:r>
              <a:rPr lang="en-GB" altLang="en-US" sz="1400" dirty="0">
                <a:solidFill>
                  <a:schemeClr val="tx1"/>
                </a:solidFill>
              </a:rPr>
              <a:t>the IDE do this for us so far !)</a:t>
            </a:r>
          </a:p>
          <a:p>
            <a:endParaRPr lang="en-GB" dirty="0">
              <a:solidFill>
                <a:schemeClr val="tx1"/>
              </a:solidFill>
            </a:endParaRPr>
          </a:p>
        </p:txBody>
      </p:sp>
      <p:pic>
        <p:nvPicPr>
          <p:cNvPr id="1026" name="Picture 2" descr="Start Here Sign Images – Browse 2,387 Stock Photos, Vectors, and Video |  Adobe Stock">
            <a:extLst>
              <a:ext uri="{FF2B5EF4-FFF2-40B4-BE49-F238E27FC236}">
                <a16:creationId xmlns:a16="http://schemas.microsoft.com/office/drawing/2014/main" id="{38C94595-7B62-4B53-5040-EA6B423DD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559" y="38141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24AF23-0042-2747-361E-A22DDF7A4162}"/>
              </a:ext>
            </a:extLst>
          </p:cNvPr>
          <p:cNvPicPr>
            <a:picLocks noChangeAspect="1"/>
          </p:cNvPicPr>
          <p:nvPr/>
        </p:nvPicPr>
        <p:blipFill>
          <a:blip r:embed="rId4"/>
          <a:stretch>
            <a:fillRect/>
          </a:stretch>
        </p:blipFill>
        <p:spPr>
          <a:xfrm>
            <a:off x="2229505" y="3378423"/>
            <a:ext cx="6105525" cy="2371725"/>
          </a:xfrm>
          <a:prstGeom prst="rect">
            <a:avLst/>
          </a:prstGeom>
        </p:spPr>
      </p:pic>
      <p:sp>
        <p:nvSpPr>
          <p:cNvPr id="10" name="TextBox 9">
            <a:extLst>
              <a:ext uri="{FF2B5EF4-FFF2-40B4-BE49-F238E27FC236}">
                <a16:creationId xmlns:a16="http://schemas.microsoft.com/office/drawing/2014/main" id="{8D48F22D-EB4E-AB75-1850-5A1452F503D0}"/>
              </a:ext>
            </a:extLst>
          </p:cNvPr>
          <p:cNvSpPr txBox="1"/>
          <p:nvPr/>
        </p:nvSpPr>
        <p:spPr>
          <a:xfrm>
            <a:off x="8957806" y="3707625"/>
            <a:ext cx="1765611" cy="738664"/>
          </a:xfrm>
          <a:prstGeom prst="rect">
            <a:avLst/>
          </a:prstGeom>
          <a:solidFill>
            <a:schemeClr val="bg1">
              <a:lumMod val="20000"/>
              <a:lumOff val="80000"/>
            </a:schemeClr>
          </a:solidFill>
        </p:spPr>
        <p:txBody>
          <a:bodyPr wrap="square" rtlCol="0">
            <a:spAutoFit/>
          </a:bodyPr>
          <a:lstStyle/>
          <a:p>
            <a:r>
              <a:rPr lang="en-GB" sz="1400" dirty="0">
                <a:latin typeface="Arial" panose="020B0604020202020204" pitchFamily="34" charset="0"/>
                <a:cs typeface="Arial" panose="020B0604020202020204" pitchFamily="34" charset="0"/>
              </a:rPr>
              <a:t>Remember to </a:t>
            </a:r>
            <a:r>
              <a:rPr lang="en-GB" sz="1400" b="1" dirty="0">
                <a:latin typeface="Arial" panose="020B0604020202020204" pitchFamily="34" charset="0"/>
                <a:cs typeface="Arial" panose="020B0604020202020204" pitchFamily="34" charset="0"/>
              </a:rPr>
              <a:t>Javadoc</a:t>
            </a:r>
            <a:r>
              <a:rPr lang="en-GB" sz="1400" dirty="0">
                <a:latin typeface="Arial" panose="020B0604020202020204" pitchFamily="34" charset="0"/>
                <a:cs typeface="Arial" panose="020B0604020202020204" pitchFamily="34" charset="0"/>
              </a:rPr>
              <a:t> comment </a:t>
            </a:r>
            <a:r>
              <a:rPr lang="en-GB" sz="1400" b="1" u="sng" dirty="0">
                <a:latin typeface="Arial" panose="020B0604020202020204" pitchFamily="34" charset="0"/>
                <a:cs typeface="Arial" panose="020B0604020202020204" pitchFamily="34" charset="0"/>
              </a:rPr>
              <a:t>all</a:t>
            </a:r>
            <a:r>
              <a:rPr lang="en-GB" sz="1400" dirty="0">
                <a:latin typeface="Arial" panose="020B0604020202020204" pitchFamily="34" charset="0"/>
                <a:cs typeface="Arial" panose="020B0604020202020204" pitchFamily="34" charset="0"/>
              </a:rPr>
              <a:t> methods </a:t>
            </a:r>
          </a:p>
        </p:txBody>
      </p:sp>
      <p:sp>
        <p:nvSpPr>
          <p:cNvPr id="11" name="Down Arrow 4">
            <a:extLst>
              <a:ext uri="{FF2B5EF4-FFF2-40B4-BE49-F238E27FC236}">
                <a16:creationId xmlns:a16="http://schemas.microsoft.com/office/drawing/2014/main" id="{AA9B21DA-2E63-CB47-DC33-21933986536C}"/>
              </a:ext>
            </a:extLst>
          </p:cNvPr>
          <p:cNvSpPr/>
          <p:nvPr/>
        </p:nvSpPr>
        <p:spPr bwMode="auto">
          <a:xfrm rot="5400000" flipH="1">
            <a:off x="8259893" y="3340579"/>
            <a:ext cx="105280" cy="1115989"/>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pic>
        <p:nvPicPr>
          <p:cNvPr id="12" name="Picture 6" descr="What is a Note?">
            <a:extLst>
              <a:ext uri="{FF2B5EF4-FFF2-40B4-BE49-F238E27FC236}">
                <a16:creationId xmlns:a16="http://schemas.microsoft.com/office/drawing/2014/main" id="{EE9971CC-89B0-9410-0F8E-04181417F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6125" y="3242537"/>
            <a:ext cx="646331"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0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199" y="381419"/>
            <a:ext cx="8850745" cy="632219"/>
          </a:xfrm>
        </p:spPr>
        <p:txBody>
          <a:bodyPr/>
          <a:lstStyle/>
          <a:p>
            <a:r>
              <a:rPr lang="en-GB" dirty="0"/>
              <a:t>Adding a new method</a:t>
            </a:r>
          </a:p>
        </p:txBody>
      </p:sp>
      <p:pic>
        <p:nvPicPr>
          <p:cNvPr id="5" name="Picture 4">
            <a:extLst>
              <a:ext uri="{FF2B5EF4-FFF2-40B4-BE49-F238E27FC236}">
                <a16:creationId xmlns:a16="http://schemas.microsoft.com/office/drawing/2014/main" id="{3EEF2D3F-4587-3735-25F0-C6B9657D0D61}"/>
              </a:ext>
            </a:extLst>
          </p:cNvPr>
          <p:cNvPicPr>
            <a:picLocks noChangeAspect="1"/>
          </p:cNvPicPr>
          <p:nvPr/>
        </p:nvPicPr>
        <p:blipFill rotWithShape="1">
          <a:blip r:embed="rId3"/>
          <a:srcRect l="-452"/>
          <a:stretch/>
        </p:blipFill>
        <p:spPr>
          <a:xfrm>
            <a:off x="757382" y="1311563"/>
            <a:ext cx="5338618" cy="4909560"/>
          </a:xfrm>
          <a:prstGeom prst="rect">
            <a:avLst/>
          </a:prstGeom>
        </p:spPr>
      </p:pic>
      <p:sp>
        <p:nvSpPr>
          <p:cNvPr id="7" name="TextBox 6">
            <a:extLst>
              <a:ext uri="{FF2B5EF4-FFF2-40B4-BE49-F238E27FC236}">
                <a16:creationId xmlns:a16="http://schemas.microsoft.com/office/drawing/2014/main" id="{AEEAA654-BEB9-ABCF-BD79-F148E4A54325}"/>
              </a:ext>
            </a:extLst>
          </p:cNvPr>
          <p:cNvSpPr txBox="1"/>
          <p:nvPr/>
        </p:nvSpPr>
        <p:spPr>
          <a:xfrm>
            <a:off x="8287366" y="2967335"/>
            <a:ext cx="3038763" cy="923330"/>
          </a:xfrm>
          <a:prstGeom prst="rect">
            <a:avLst/>
          </a:prstGeom>
          <a:noFill/>
        </p:spPr>
        <p:txBody>
          <a:bodyPr wrap="square">
            <a:spAutoFit/>
          </a:bodyPr>
          <a:lstStyle/>
          <a:p>
            <a:pPr marL="0" marR="0">
              <a:spcBef>
                <a:spcPts val="0"/>
              </a:spcBef>
              <a:spcAft>
                <a:spcPts val="0"/>
              </a:spcAft>
            </a:pPr>
            <a:r>
              <a:rPr lang="en-GB" sz="1800" dirty="0">
                <a:solidFill>
                  <a:srgbClr val="000000"/>
                </a:solidFill>
                <a:effectLst/>
                <a:latin typeface="Consolas" panose="020B0609020204030204" pitchFamily="49" charset="0"/>
              </a:rPr>
              <a:t>In main at start</a:t>
            </a:r>
          </a:p>
          <a:p>
            <a:pPr marL="0" marR="0">
              <a:spcBef>
                <a:spcPts val="0"/>
              </a:spcBef>
              <a:spcAft>
                <a:spcPts val="0"/>
              </a:spcAft>
            </a:pPr>
            <a:r>
              <a:rPr lang="en-GB" sz="1800" dirty="0">
                <a:solidFill>
                  <a:srgbClr val="000000"/>
                </a:solidFill>
                <a:effectLst/>
                <a:latin typeface="Consolas" panose="020B0609020204030204" pitchFamily="49" charset="0"/>
              </a:rPr>
              <a:t>Ouch !</a:t>
            </a:r>
          </a:p>
          <a:p>
            <a:pPr marL="0" marR="0">
              <a:spcBef>
                <a:spcPts val="0"/>
              </a:spcBef>
              <a:spcAft>
                <a:spcPts val="0"/>
              </a:spcAft>
            </a:pPr>
            <a:r>
              <a:rPr lang="en-GB" sz="1800" dirty="0">
                <a:solidFill>
                  <a:srgbClr val="000000"/>
                </a:solidFill>
                <a:effectLst/>
                <a:latin typeface="Consolas" panose="020B0609020204030204" pitchFamily="49" charset="0"/>
              </a:rPr>
              <a:t>In main at end</a:t>
            </a:r>
          </a:p>
        </p:txBody>
      </p:sp>
      <p:sp>
        <p:nvSpPr>
          <p:cNvPr id="13" name="Down Arrow 4">
            <a:extLst>
              <a:ext uri="{FF2B5EF4-FFF2-40B4-BE49-F238E27FC236}">
                <a16:creationId xmlns:a16="http://schemas.microsoft.com/office/drawing/2014/main" id="{EE7E0E2D-F39A-A795-7464-9B978ED742F0}"/>
              </a:ext>
            </a:extLst>
          </p:cNvPr>
          <p:cNvSpPr/>
          <p:nvPr/>
        </p:nvSpPr>
        <p:spPr bwMode="auto">
          <a:xfrm rot="16200000" flipH="1">
            <a:off x="7296061" y="2871006"/>
            <a:ext cx="105280" cy="1115989"/>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051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Exercises </a:t>
            </a:r>
          </a:p>
        </p:txBody>
      </p:sp>
      <p:sp>
        <p:nvSpPr>
          <p:cNvPr id="5" name="TextBox 4">
            <a:extLst>
              <a:ext uri="{FF2B5EF4-FFF2-40B4-BE49-F238E27FC236}">
                <a16:creationId xmlns:a16="http://schemas.microsoft.com/office/drawing/2014/main" id="{2D6A17DA-8A9C-05AF-8909-05EDD8A8320C}"/>
              </a:ext>
            </a:extLst>
          </p:cNvPr>
          <p:cNvSpPr txBox="1"/>
          <p:nvPr/>
        </p:nvSpPr>
        <p:spPr>
          <a:xfrm>
            <a:off x="701605" y="1297817"/>
            <a:ext cx="7001521" cy="307777"/>
          </a:xfrm>
          <a:prstGeom prst="rect">
            <a:avLst/>
          </a:prstGeom>
          <a:noFill/>
        </p:spPr>
        <p:txBody>
          <a:bodyPr wrap="square">
            <a:spAutoFit/>
          </a:bodyPr>
          <a:lstStyle/>
          <a:p>
            <a:pPr marL="285750" indent="-285750">
              <a:buFont typeface="Arial" panose="020B0604020202020204" pitchFamily="34" charset="0"/>
              <a:buChar char="•"/>
            </a:pPr>
            <a:r>
              <a:rPr lang="en-GB" altLang="en-US" sz="1400" dirty="0">
                <a:latin typeface="Arial" panose="020B0604020202020204" pitchFamily="34" charset="0"/>
                <a:cs typeface="Arial" panose="020B0604020202020204" pitchFamily="34" charset="0"/>
              </a:rPr>
              <a:t>Create a </a:t>
            </a:r>
            <a:r>
              <a:rPr lang="en-GB" altLang="en-US" sz="1400" b="1" dirty="0">
                <a:latin typeface="Arial" panose="020B0604020202020204" pitchFamily="34" charset="0"/>
                <a:cs typeface="Arial" panose="020B0604020202020204" pitchFamily="34" charset="0"/>
              </a:rPr>
              <a:t>method</a:t>
            </a:r>
            <a:r>
              <a:rPr lang="en-GB" altLang="en-US" sz="1400" dirty="0">
                <a:latin typeface="Arial" panose="020B0604020202020204" pitchFamily="34" charset="0"/>
                <a:cs typeface="Arial" panose="020B0604020202020204" pitchFamily="34" charset="0"/>
              </a:rPr>
              <a:t> that when invoked will write your </a:t>
            </a:r>
            <a:r>
              <a:rPr lang="en-GB" altLang="en-US" sz="1400" i="1" dirty="0">
                <a:latin typeface="Arial" panose="020B0604020202020204" pitchFamily="34" charset="0"/>
                <a:cs typeface="Arial" panose="020B0604020202020204" pitchFamily="34" charset="0"/>
              </a:rPr>
              <a:t>name</a:t>
            </a:r>
            <a:r>
              <a:rPr lang="en-GB" altLang="en-US" sz="1400" dirty="0">
                <a:latin typeface="Arial" panose="020B0604020202020204" pitchFamily="34" charset="0"/>
                <a:cs typeface="Arial" panose="020B0604020202020204" pitchFamily="34" charset="0"/>
              </a:rPr>
              <a:t> to the console </a:t>
            </a:r>
            <a:endParaRPr lang="en-GB"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6BF0C23-73D0-C42C-A885-DE56046C570B}"/>
              </a:ext>
            </a:extLst>
          </p:cNvPr>
          <p:cNvSpPr txBox="1"/>
          <p:nvPr/>
        </p:nvSpPr>
        <p:spPr>
          <a:xfrm>
            <a:off x="712955" y="1886097"/>
            <a:ext cx="7001521" cy="307777"/>
          </a:xfrm>
          <a:prstGeom prst="rect">
            <a:avLst/>
          </a:prstGeom>
          <a:noFill/>
        </p:spPr>
        <p:txBody>
          <a:bodyPr wrap="square">
            <a:spAutoFit/>
          </a:bodyPr>
          <a:lstStyle/>
          <a:p>
            <a:pPr marL="285750" indent="-285750">
              <a:buFont typeface="Arial" panose="020B0604020202020204" pitchFamily="34" charset="0"/>
              <a:buChar char="•"/>
            </a:pPr>
            <a:r>
              <a:rPr lang="en-GB" altLang="en-US" sz="1400" dirty="0">
                <a:latin typeface="Arial" panose="020B0604020202020204" pitchFamily="34" charset="0"/>
                <a:cs typeface="Arial" panose="020B0604020202020204" pitchFamily="34" charset="0"/>
              </a:rPr>
              <a:t>Create a </a:t>
            </a:r>
            <a:r>
              <a:rPr lang="en-GB" altLang="en-US" sz="1400" b="1" dirty="0">
                <a:latin typeface="Arial" panose="020B0604020202020204" pitchFamily="34" charset="0"/>
                <a:cs typeface="Arial" panose="020B0604020202020204" pitchFamily="34" charset="0"/>
              </a:rPr>
              <a:t>method</a:t>
            </a:r>
            <a:r>
              <a:rPr lang="en-GB" altLang="en-US" sz="1400" dirty="0">
                <a:latin typeface="Arial" panose="020B0604020202020204" pitchFamily="34" charset="0"/>
                <a:cs typeface="Arial" panose="020B0604020202020204" pitchFamily="34" charset="0"/>
              </a:rPr>
              <a:t> that when invoked will write your </a:t>
            </a:r>
            <a:r>
              <a:rPr lang="en-GB" altLang="en-US" sz="1400" i="1" dirty="0">
                <a:latin typeface="Arial" panose="020B0604020202020204" pitchFamily="34" charset="0"/>
                <a:cs typeface="Arial" panose="020B0604020202020204" pitchFamily="34" charset="0"/>
              </a:rPr>
              <a:t>name</a:t>
            </a:r>
            <a:r>
              <a:rPr lang="en-GB" altLang="en-US" sz="1400" dirty="0">
                <a:latin typeface="Arial" panose="020B0604020202020204" pitchFamily="34" charset="0"/>
                <a:cs typeface="Arial" panose="020B0604020202020204" pitchFamily="34" charset="0"/>
              </a:rPr>
              <a:t> to the console </a:t>
            </a:r>
            <a:r>
              <a:rPr lang="en-GB" altLang="en-US" sz="1400" b="1" dirty="0">
                <a:latin typeface="Arial" panose="020B0604020202020204" pitchFamily="34" charset="0"/>
                <a:cs typeface="Arial" panose="020B0604020202020204" pitchFamily="34" charset="0"/>
              </a:rPr>
              <a:t>10</a:t>
            </a:r>
            <a:r>
              <a:rPr lang="en-GB" altLang="en-US" sz="1400" dirty="0">
                <a:latin typeface="Arial" panose="020B0604020202020204" pitchFamily="34" charset="0"/>
                <a:cs typeface="Arial" panose="020B0604020202020204" pitchFamily="34" charset="0"/>
              </a:rPr>
              <a:t> times </a:t>
            </a:r>
            <a:endParaRPr lang="en-GB" sz="14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1DF3A3A0-1891-0142-F7DF-F8EBDB7A51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80"/>
          <a:stretch/>
        </p:blipFill>
        <p:spPr bwMode="auto">
          <a:xfrm>
            <a:off x="8412024" y="167696"/>
            <a:ext cx="2441061" cy="36076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091377-A7D7-FD54-AEF9-5F7C68838C2A}"/>
              </a:ext>
            </a:extLst>
          </p:cNvPr>
          <p:cNvSpPr txBox="1"/>
          <p:nvPr/>
        </p:nvSpPr>
        <p:spPr>
          <a:xfrm>
            <a:off x="2698108" y="4060319"/>
            <a:ext cx="6096000" cy="1877437"/>
          </a:xfrm>
          <a:prstGeom prst="rect">
            <a:avLst/>
          </a:prstGeom>
          <a:noFill/>
        </p:spPr>
        <p:txBody>
          <a:bodyPr wrap="square">
            <a:spAutoFit/>
          </a:bodyPr>
          <a:lstStyle/>
          <a:p>
            <a:pPr marL="285750" indent="-285750">
              <a:buFont typeface="Arial" panose="020B0604020202020204" pitchFamily="34" charset="0"/>
              <a:buChar char="•"/>
            </a:pPr>
            <a:r>
              <a:rPr lang="en-GB" altLang="en-US" sz="1400" dirty="0">
                <a:latin typeface="Arial" panose="020B0604020202020204" pitchFamily="34" charset="0"/>
                <a:cs typeface="Arial" panose="020B0604020202020204" pitchFamily="34" charset="0"/>
              </a:rPr>
              <a:t>Write a method that will calculate which year you will turn 100.</a:t>
            </a:r>
          </a:p>
          <a:p>
            <a:pPr marL="285750" indent="-285750">
              <a:buFont typeface="Arial" panose="020B0604020202020204" pitchFamily="34" charset="0"/>
              <a:buChar char="•"/>
            </a:pPr>
            <a:endParaRPr lang="en-GB" altLang="en-US" sz="1400"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To get the current year ..</a:t>
            </a:r>
          </a:p>
          <a:p>
            <a:pPr marL="285750" indent="-285750">
              <a:buFont typeface="Arial" panose="020B0604020202020204" pitchFamily="34" charset="0"/>
              <a:buChar char="•"/>
            </a:pPr>
            <a:endParaRPr lang="en-GB" alt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Hardcode your age as a variable of type </a:t>
            </a:r>
            <a:r>
              <a:rPr lang="en-GB" altLang="en-US" sz="1400" b="1" dirty="0">
                <a:solidFill>
                  <a:srgbClr val="00B050"/>
                </a:solidFill>
                <a:latin typeface="Arial" panose="020B0604020202020204" pitchFamily="34" charset="0"/>
                <a:cs typeface="Arial" panose="020B0604020202020204" pitchFamily="34" charset="0"/>
              </a:rPr>
              <a:t>int</a:t>
            </a:r>
            <a:r>
              <a:rPr lang="en-GB" altLang="en-US" sz="1400" dirty="0">
                <a:solidFill>
                  <a:srgbClr val="00B050"/>
                </a:solidFill>
                <a:latin typeface="Arial" panose="020B0604020202020204" pitchFamily="34" charset="0"/>
                <a:cs typeface="Arial" panose="020B0604020202020204" pitchFamily="34" charset="0"/>
              </a:rPr>
              <a:t> </a:t>
            </a:r>
            <a:r>
              <a:rPr lang="en-GB" altLang="en-US" sz="1400" dirty="0">
                <a:latin typeface="Arial" panose="020B0604020202020204" pitchFamily="34" charset="0"/>
                <a:cs typeface="Arial" panose="020B0604020202020204" pitchFamily="34" charset="0"/>
              </a:rPr>
              <a:t>in the method </a:t>
            </a:r>
            <a:br>
              <a:rPr lang="en-GB" altLang="en-US" dirty="0"/>
            </a:br>
            <a:endParaRPr lang="en-GB" dirty="0"/>
          </a:p>
        </p:txBody>
      </p:sp>
      <p:pic>
        <p:nvPicPr>
          <p:cNvPr id="10" name="Picture 2">
            <a:extLst>
              <a:ext uri="{FF2B5EF4-FFF2-40B4-BE49-F238E27FC236}">
                <a16:creationId xmlns:a16="http://schemas.microsoft.com/office/drawing/2014/main" id="{D3B85A69-AB0C-2D55-93E5-047C40FDE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0265" y="4944457"/>
            <a:ext cx="70580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a:extLst>
              <a:ext uri="{FF2B5EF4-FFF2-40B4-BE49-F238E27FC236}">
                <a16:creationId xmlns:a16="http://schemas.microsoft.com/office/drawing/2014/main" id="{016C9149-5F5D-723C-AC08-8DF3F475E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656013"/>
            <a:ext cx="170497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71098135-71AE-9968-CBCE-59F12BE9644C}"/>
              </a:ext>
            </a:extLst>
          </p:cNvPr>
          <p:cNvSpPr txBox="1"/>
          <p:nvPr/>
        </p:nvSpPr>
        <p:spPr>
          <a:xfrm>
            <a:off x="712955" y="2415013"/>
            <a:ext cx="7001521" cy="307777"/>
          </a:xfrm>
          <a:prstGeom prst="rect">
            <a:avLst/>
          </a:prstGeom>
          <a:noFill/>
        </p:spPr>
        <p:txBody>
          <a:bodyPr wrap="square">
            <a:spAutoFit/>
          </a:bodyPr>
          <a:lstStyle/>
          <a:p>
            <a:pPr marL="285750" indent="-285750">
              <a:buFont typeface="Arial" panose="020B0604020202020204" pitchFamily="34" charset="0"/>
              <a:buChar char="•"/>
            </a:pPr>
            <a:r>
              <a:rPr lang="en-GB" altLang="en-US" sz="1400" dirty="0">
                <a:latin typeface="Arial" panose="020B0604020202020204" pitchFamily="34" charset="0"/>
                <a:cs typeface="Arial" panose="020B0604020202020204" pitchFamily="34" charset="0"/>
              </a:rPr>
              <a:t>Create a </a:t>
            </a:r>
            <a:r>
              <a:rPr lang="en-GB" altLang="en-US" sz="1400" b="1" dirty="0">
                <a:latin typeface="Arial" panose="020B0604020202020204" pitchFamily="34" charset="0"/>
                <a:cs typeface="Arial" panose="020B0604020202020204" pitchFamily="34" charset="0"/>
              </a:rPr>
              <a:t>method</a:t>
            </a:r>
            <a:r>
              <a:rPr lang="en-GB" altLang="en-US" sz="1400" dirty="0">
                <a:latin typeface="Arial" panose="020B0604020202020204" pitchFamily="34" charset="0"/>
                <a:cs typeface="Arial" panose="020B0604020202020204" pitchFamily="34" charset="0"/>
              </a:rPr>
              <a:t> that when invoked will write your </a:t>
            </a:r>
            <a:r>
              <a:rPr lang="en-GB" altLang="en-US" sz="1400" i="1" dirty="0">
                <a:latin typeface="Arial" panose="020B0604020202020204" pitchFamily="34" charset="0"/>
                <a:cs typeface="Arial" panose="020B0604020202020204" pitchFamily="34" charset="0"/>
              </a:rPr>
              <a:t>name</a:t>
            </a:r>
            <a:r>
              <a:rPr lang="en-GB" altLang="en-US" sz="1400" dirty="0">
                <a:latin typeface="Arial" panose="020B0604020202020204" pitchFamily="34" charset="0"/>
                <a:cs typeface="Arial" panose="020B0604020202020204" pitchFamily="34" charset="0"/>
              </a:rPr>
              <a:t> to the console </a:t>
            </a:r>
            <a:r>
              <a:rPr lang="en-GB" altLang="en-US" sz="1400" b="1" dirty="0">
                <a:latin typeface="Arial" panose="020B0604020202020204" pitchFamily="34" charset="0"/>
                <a:cs typeface="Arial" panose="020B0604020202020204" pitchFamily="34" charset="0"/>
              </a:rPr>
              <a:t>1000</a:t>
            </a:r>
            <a:r>
              <a:rPr lang="en-GB" altLang="en-US" sz="1400" dirty="0">
                <a:latin typeface="Arial" panose="020B0604020202020204" pitchFamily="34" charset="0"/>
                <a:cs typeface="Arial" panose="020B0604020202020204" pitchFamily="34" charset="0"/>
              </a:rPr>
              <a:t> times </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69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EF7E4C-F11E-D34B-D211-24B918162B63}"/>
              </a:ext>
            </a:extLst>
          </p:cNvPr>
          <p:cNvSpPr>
            <a:spLocks noGrp="1"/>
          </p:cNvSpPr>
          <p:nvPr>
            <p:ph type="title"/>
          </p:nvPr>
        </p:nvSpPr>
        <p:spPr>
          <a:xfrm>
            <a:off x="838199" y="381419"/>
            <a:ext cx="7677727" cy="632219"/>
          </a:xfrm>
        </p:spPr>
        <p:txBody>
          <a:bodyPr/>
          <a:lstStyle/>
          <a:p>
            <a:r>
              <a:rPr lang="en-GB" dirty="0"/>
              <a:t>Methods .. passing values</a:t>
            </a:r>
          </a:p>
        </p:txBody>
      </p:sp>
      <p:sp>
        <p:nvSpPr>
          <p:cNvPr id="4" name="Text Placeholder 3">
            <a:extLst>
              <a:ext uri="{FF2B5EF4-FFF2-40B4-BE49-F238E27FC236}">
                <a16:creationId xmlns:a16="http://schemas.microsoft.com/office/drawing/2014/main" id="{822C3124-9F3A-3DE7-5049-CF51C4862D19}"/>
              </a:ext>
            </a:extLst>
          </p:cNvPr>
          <p:cNvSpPr>
            <a:spLocks noGrp="1"/>
          </p:cNvSpPr>
          <p:nvPr>
            <p:ph type="body" sz="quarter" idx="10"/>
          </p:nvPr>
        </p:nvSpPr>
        <p:spPr>
          <a:xfrm>
            <a:off x="838199" y="1107852"/>
            <a:ext cx="10864274" cy="4894155"/>
          </a:xfrm>
        </p:spPr>
        <p:txBody>
          <a:bodyPr>
            <a:normAutofit/>
          </a:bodyPr>
          <a:lstStyle/>
          <a:p>
            <a:r>
              <a:rPr lang="en-GB" altLang="en-US" dirty="0">
                <a:solidFill>
                  <a:schemeClr val="tx1"/>
                </a:solidFill>
              </a:rPr>
              <a:t>The last method is good up to a point!  </a:t>
            </a:r>
            <a:br>
              <a:rPr lang="en-GB" altLang="en-US" dirty="0">
                <a:solidFill>
                  <a:schemeClr val="tx1"/>
                </a:solidFill>
              </a:rPr>
            </a:br>
            <a:r>
              <a:rPr lang="en-GB" altLang="en-US" dirty="0">
                <a:solidFill>
                  <a:schemeClr val="tx1"/>
                </a:solidFill>
              </a:rPr>
              <a:t>It only works for you or anyone who is the same age as you. It would be better to be able to pass the age into </a:t>
            </a:r>
            <a:br>
              <a:rPr lang="en-GB" altLang="en-US" dirty="0">
                <a:solidFill>
                  <a:schemeClr val="tx1"/>
                </a:solidFill>
              </a:rPr>
            </a:br>
            <a:r>
              <a:rPr lang="en-GB" altLang="en-US" dirty="0">
                <a:solidFill>
                  <a:schemeClr val="tx1"/>
                </a:solidFill>
              </a:rPr>
              <a:t>the method and then it would become a lot more useful.</a:t>
            </a:r>
          </a:p>
          <a:p>
            <a:endParaRPr lang="en-GB" altLang="en-US" dirty="0">
              <a:solidFill>
                <a:schemeClr val="tx1"/>
              </a:solidFill>
            </a:endParaRPr>
          </a:p>
          <a:p>
            <a:r>
              <a:rPr lang="en-GB" altLang="en-US" dirty="0">
                <a:solidFill>
                  <a:schemeClr val="tx1"/>
                </a:solidFill>
              </a:rPr>
              <a:t>Passing a value into a method is called </a:t>
            </a:r>
            <a:r>
              <a:rPr lang="en-GB" altLang="en-US" b="1" dirty="0">
                <a:solidFill>
                  <a:schemeClr val="tx1"/>
                </a:solidFill>
              </a:rPr>
              <a:t>parameter passing.</a:t>
            </a:r>
          </a:p>
          <a:p>
            <a:endParaRPr lang="en-GB" altLang="en-US" b="1" dirty="0">
              <a:solidFill>
                <a:schemeClr val="tx1"/>
              </a:solidFill>
            </a:endParaRPr>
          </a:p>
          <a:p>
            <a:endParaRPr lang="en-GB" altLang="en-US" b="1" dirty="0">
              <a:solidFill>
                <a:schemeClr val="tx1"/>
              </a:solidFill>
            </a:endParaRPr>
          </a:p>
          <a:p>
            <a:endParaRPr lang="en-GB" altLang="en-US" b="1" dirty="0">
              <a:solidFill>
                <a:schemeClr val="tx1"/>
              </a:solidFill>
            </a:endParaRPr>
          </a:p>
          <a:p>
            <a:endParaRPr lang="en-GB" altLang="en-US" dirty="0">
              <a:solidFill>
                <a:schemeClr val="tx1"/>
              </a:solidFill>
            </a:endParaRPr>
          </a:p>
          <a:p>
            <a:endParaRPr lang="en-GB" altLang="en-US" dirty="0">
              <a:solidFill>
                <a:schemeClr val="tx1"/>
              </a:solidFill>
            </a:endParaRPr>
          </a:p>
          <a:p>
            <a:endParaRPr lang="en-GB" altLang="en-US" dirty="0">
              <a:solidFill>
                <a:schemeClr val="tx1"/>
              </a:solidFill>
            </a:endParaRPr>
          </a:p>
          <a:p>
            <a:endParaRPr lang="en-GB" altLang="en-US" b="1" dirty="0">
              <a:solidFill>
                <a:schemeClr val="tx1"/>
              </a:solidFill>
            </a:endParaRPr>
          </a:p>
          <a:p>
            <a:endParaRPr lang="en-GB" dirty="0"/>
          </a:p>
        </p:txBody>
      </p:sp>
      <p:pic>
        <p:nvPicPr>
          <p:cNvPr id="5" name="Picture 4">
            <a:extLst>
              <a:ext uri="{FF2B5EF4-FFF2-40B4-BE49-F238E27FC236}">
                <a16:creationId xmlns:a16="http://schemas.microsoft.com/office/drawing/2014/main" id="{8E247F60-7DFB-16EB-F96A-3062D7757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7020">
            <a:off x="9897854" y="509941"/>
            <a:ext cx="1402043" cy="139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descr="What is a Note?">
            <a:extLst>
              <a:ext uri="{FF2B5EF4-FFF2-40B4-BE49-F238E27FC236}">
                <a16:creationId xmlns:a16="http://schemas.microsoft.com/office/drawing/2014/main" id="{4868DCF0-4D7D-6070-4307-AF410069D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68" y="1207847"/>
            <a:ext cx="646331" cy="646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0309865-EF1A-658A-10B9-63F6F1E00015}"/>
              </a:ext>
            </a:extLst>
          </p:cNvPr>
          <p:cNvPicPr>
            <a:picLocks noChangeAspect="1"/>
          </p:cNvPicPr>
          <p:nvPr/>
        </p:nvPicPr>
        <p:blipFill>
          <a:blip r:embed="rId4"/>
          <a:stretch>
            <a:fillRect/>
          </a:stretch>
        </p:blipFill>
        <p:spPr>
          <a:xfrm>
            <a:off x="983051" y="2798618"/>
            <a:ext cx="4850334" cy="2683164"/>
          </a:xfrm>
          <a:prstGeom prst="rect">
            <a:avLst/>
          </a:prstGeom>
        </p:spPr>
      </p:pic>
      <p:sp>
        <p:nvSpPr>
          <p:cNvPr id="9" name="TextBox 8">
            <a:extLst>
              <a:ext uri="{FF2B5EF4-FFF2-40B4-BE49-F238E27FC236}">
                <a16:creationId xmlns:a16="http://schemas.microsoft.com/office/drawing/2014/main" id="{B3B8D4BA-0F8B-8FBF-77BC-4DB4A48D8F9E}"/>
              </a:ext>
            </a:extLst>
          </p:cNvPr>
          <p:cNvSpPr txBox="1"/>
          <p:nvPr/>
        </p:nvSpPr>
        <p:spPr>
          <a:xfrm>
            <a:off x="5978237" y="2894767"/>
            <a:ext cx="6096000" cy="2462213"/>
          </a:xfrm>
          <a:prstGeom prst="rect">
            <a:avLst/>
          </a:prstGeom>
          <a:noFill/>
        </p:spPr>
        <p:txBody>
          <a:bodyPr wrap="square">
            <a:spAutoFit/>
          </a:bodyPr>
          <a:lstStyle/>
          <a:p>
            <a:r>
              <a:rPr lang="en-GB" altLang="en-US" sz="1400" dirty="0">
                <a:solidFill>
                  <a:schemeClr val="tx1"/>
                </a:solidFill>
                <a:latin typeface="Arial" panose="020B0604020202020204" pitchFamily="34" charset="0"/>
                <a:cs typeface="Arial" panose="020B0604020202020204" pitchFamily="34" charset="0"/>
              </a:rPr>
              <a:t>A method can require one or more parameters that represent additional information it needs to perform its task. </a:t>
            </a:r>
          </a:p>
          <a:p>
            <a:endParaRPr lang="en-GB" altLang="en-US" sz="1400" dirty="0">
              <a:solidFill>
                <a:schemeClr val="tx1"/>
              </a:solidFill>
              <a:latin typeface="Arial" panose="020B0604020202020204" pitchFamily="34" charset="0"/>
              <a:cs typeface="Arial" panose="020B0604020202020204" pitchFamily="34" charset="0"/>
            </a:endParaRPr>
          </a:p>
          <a:p>
            <a:r>
              <a:rPr lang="en-GB" altLang="en-US" sz="1400" dirty="0">
                <a:solidFill>
                  <a:schemeClr val="tx1"/>
                </a:solidFill>
                <a:latin typeface="Arial" panose="020B0604020202020204" pitchFamily="34" charset="0"/>
                <a:cs typeface="Arial" panose="020B0604020202020204" pitchFamily="34" charset="0"/>
              </a:rPr>
              <a:t>Parameters are defined in a comma-separated parameter list, which is located inside the parentheses that follow the method name. </a:t>
            </a:r>
          </a:p>
          <a:p>
            <a:endParaRPr lang="en-GB" altLang="en-US" sz="1400" dirty="0">
              <a:solidFill>
                <a:schemeClr val="tx1"/>
              </a:solidFill>
              <a:latin typeface="Arial" panose="020B0604020202020204" pitchFamily="34" charset="0"/>
              <a:cs typeface="Arial" panose="020B0604020202020204" pitchFamily="34" charset="0"/>
            </a:endParaRPr>
          </a:p>
          <a:p>
            <a:r>
              <a:rPr lang="en-GB" altLang="en-US" sz="1400" dirty="0">
                <a:solidFill>
                  <a:schemeClr val="tx1"/>
                </a:solidFill>
                <a:latin typeface="Arial" panose="020B0604020202020204" pitchFamily="34" charset="0"/>
                <a:cs typeface="Arial" panose="020B0604020202020204" pitchFamily="34" charset="0"/>
              </a:rPr>
              <a:t>Each parameter must specify a type and a variable name. The parameter list may contain any number of parameters, including none at all. </a:t>
            </a:r>
          </a:p>
          <a:p>
            <a:endParaRPr lang="en-GB" altLang="en-US" sz="1400" dirty="0">
              <a:solidFill>
                <a:schemeClr val="tx1"/>
              </a:solidFill>
              <a:latin typeface="Arial" panose="020B0604020202020204" pitchFamily="34" charset="0"/>
              <a:cs typeface="Arial" panose="020B0604020202020204" pitchFamily="34" charset="0"/>
            </a:endParaRPr>
          </a:p>
          <a:p>
            <a:r>
              <a:rPr lang="en-GB" altLang="en-US" sz="1400" dirty="0">
                <a:solidFill>
                  <a:schemeClr val="tx1"/>
                </a:solidFill>
                <a:latin typeface="Arial" panose="020B0604020202020204" pitchFamily="34" charset="0"/>
                <a:cs typeface="Arial" panose="020B0604020202020204" pitchFamily="34" charset="0"/>
              </a:rPr>
              <a:t>Empty parentheses following the method name indicate that a method does not require any parameters.</a:t>
            </a:r>
          </a:p>
        </p:txBody>
      </p:sp>
    </p:spTree>
    <p:extLst>
      <p:ext uri="{BB962C8B-B14F-4D97-AF65-F5344CB8AC3E}">
        <p14:creationId xmlns:p14="http://schemas.microsoft.com/office/powerpoint/2010/main" val="180873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51971-2732-90D8-FF30-9644DE3457D3}"/>
              </a:ext>
            </a:extLst>
          </p:cNvPr>
          <p:cNvSpPr>
            <a:spLocks noGrp="1"/>
          </p:cNvSpPr>
          <p:nvPr>
            <p:ph type="title"/>
          </p:nvPr>
        </p:nvSpPr>
        <p:spPr>
          <a:xfrm>
            <a:off x="838200" y="381419"/>
            <a:ext cx="10753436" cy="632219"/>
          </a:xfrm>
        </p:spPr>
        <p:txBody>
          <a:bodyPr/>
          <a:lstStyle/>
          <a:p>
            <a:r>
              <a:rPr lang="en-GB" dirty="0"/>
              <a:t>Declaring a method with parameter(s)</a:t>
            </a:r>
          </a:p>
        </p:txBody>
      </p:sp>
      <p:pic>
        <p:nvPicPr>
          <p:cNvPr id="5" name="Picture 3">
            <a:extLst>
              <a:ext uri="{FF2B5EF4-FFF2-40B4-BE49-F238E27FC236}">
                <a16:creationId xmlns:a16="http://schemas.microsoft.com/office/drawing/2014/main" id="{69A3E99F-7295-FB03-0931-A2801C7A3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832119"/>
            <a:ext cx="693420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a:extLst>
              <a:ext uri="{FF2B5EF4-FFF2-40B4-BE49-F238E27FC236}">
                <a16:creationId xmlns:a16="http://schemas.microsoft.com/office/drawing/2014/main" id="{DB5E7215-AA3A-E348-5D3B-27E8986B5F71}"/>
              </a:ext>
            </a:extLst>
          </p:cNvPr>
          <p:cNvSpPr txBox="1">
            <a:spLocks noChangeArrowheads="1"/>
          </p:cNvSpPr>
          <p:nvPr/>
        </p:nvSpPr>
        <p:spPr bwMode="auto">
          <a:xfrm>
            <a:off x="8133195" y="1986007"/>
            <a:ext cx="2922732" cy="307777"/>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dirty="0">
                <a:solidFill>
                  <a:schemeClr val="tx2"/>
                </a:solidFill>
                <a:latin typeface="Arial" panose="020B0604020202020204" pitchFamily="34" charset="0"/>
              </a:rPr>
              <a:t>Method with </a:t>
            </a:r>
            <a:r>
              <a:rPr lang="en-GB" altLang="en-US" sz="1400" b="1" dirty="0">
                <a:solidFill>
                  <a:schemeClr val="tx2"/>
                </a:solidFill>
                <a:latin typeface="Arial" panose="020B0604020202020204" pitchFamily="34" charset="0"/>
              </a:rPr>
              <a:t>no</a:t>
            </a:r>
            <a:r>
              <a:rPr lang="en-GB" altLang="en-US" sz="1400" dirty="0">
                <a:solidFill>
                  <a:schemeClr val="tx2"/>
                </a:solidFill>
                <a:latin typeface="Arial" panose="020B0604020202020204" pitchFamily="34" charset="0"/>
              </a:rPr>
              <a:t> parameters</a:t>
            </a:r>
          </a:p>
        </p:txBody>
      </p:sp>
      <p:sp>
        <p:nvSpPr>
          <p:cNvPr id="7" name="TextBox 6">
            <a:extLst>
              <a:ext uri="{FF2B5EF4-FFF2-40B4-BE49-F238E27FC236}">
                <a16:creationId xmlns:a16="http://schemas.microsoft.com/office/drawing/2014/main" id="{6601E82E-BF33-09A8-AFE0-5D29ECA181E0}"/>
              </a:ext>
            </a:extLst>
          </p:cNvPr>
          <p:cNvSpPr txBox="1">
            <a:spLocks noChangeArrowheads="1"/>
          </p:cNvSpPr>
          <p:nvPr/>
        </p:nvSpPr>
        <p:spPr bwMode="auto">
          <a:xfrm>
            <a:off x="8133194" y="3043579"/>
            <a:ext cx="3763241" cy="523220"/>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dirty="0">
                <a:solidFill>
                  <a:schemeClr val="tx2"/>
                </a:solidFill>
                <a:latin typeface="Arial" panose="020B0604020202020204" pitchFamily="34" charset="0"/>
              </a:rPr>
              <a:t>Method with </a:t>
            </a:r>
            <a:r>
              <a:rPr lang="en-GB" altLang="en-US" sz="1400" b="1" dirty="0">
                <a:solidFill>
                  <a:schemeClr val="tx2"/>
                </a:solidFill>
                <a:latin typeface="Arial" panose="020B0604020202020204" pitchFamily="34" charset="0"/>
              </a:rPr>
              <a:t>one</a:t>
            </a:r>
            <a:r>
              <a:rPr lang="en-GB" altLang="en-US" sz="1400" dirty="0">
                <a:solidFill>
                  <a:schemeClr val="tx2"/>
                </a:solidFill>
                <a:latin typeface="Arial" panose="020B0604020202020204" pitchFamily="34" charset="0"/>
              </a:rPr>
              <a:t> parameter, a double (referred to as radius throughout the method) </a:t>
            </a:r>
          </a:p>
        </p:txBody>
      </p:sp>
      <p:sp>
        <p:nvSpPr>
          <p:cNvPr id="8" name="TextBox 7">
            <a:extLst>
              <a:ext uri="{FF2B5EF4-FFF2-40B4-BE49-F238E27FC236}">
                <a16:creationId xmlns:a16="http://schemas.microsoft.com/office/drawing/2014/main" id="{49439BB5-9F9B-244D-AC08-1493BFD6A781}"/>
              </a:ext>
            </a:extLst>
          </p:cNvPr>
          <p:cNvSpPr txBox="1">
            <a:spLocks noChangeArrowheads="1"/>
          </p:cNvSpPr>
          <p:nvPr/>
        </p:nvSpPr>
        <p:spPr bwMode="auto">
          <a:xfrm>
            <a:off x="8133195" y="4054984"/>
            <a:ext cx="3763241" cy="523220"/>
          </a:xfrm>
          <a:prstGeom prst="rect">
            <a:avLst/>
          </a:prstGeom>
          <a:solidFill>
            <a:schemeClr val="bg1">
              <a:lumMod val="20000"/>
              <a:lumOff val="80000"/>
            </a:schemeClr>
          </a:solidFill>
          <a:ln>
            <a:noFill/>
          </a:ln>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dirty="0">
                <a:solidFill>
                  <a:schemeClr val="tx2"/>
                </a:solidFill>
                <a:latin typeface="Arial" panose="020B0604020202020204" pitchFamily="34" charset="0"/>
              </a:rPr>
              <a:t>Method with </a:t>
            </a:r>
            <a:r>
              <a:rPr lang="en-GB" altLang="en-US" sz="1400" b="1" dirty="0">
                <a:solidFill>
                  <a:schemeClr val="tx2"/>
                </a:solidFill>
                <a:latin typeface="Arial" panose="020B0604020202020204" pitchFamily="34" charset="0"/>
              </a:rPr>
              <a:t>two</a:t>
            </a:r>
            <a:r>
              <a:rPr lang="en-GB" altLang="en-US" sz="1400" dirty="0">
                <a:solidFill>
                  <a:schemeClr val="tx2"/>
                </a:solidFill>
                <a:latin typeface="Arial" panose="020B0604020202020204" pitchFamily="34" charset="0"/>
              </a:rPr>
              <a:t> parameters, two doubles (breadth and height) </a:t>
            </a:r>
          </a:p>
        </p:txBody>
      </p:sp>
      <p:sp>
        <p:nvSpPr>
          <p:cNvPr id="9" name="Down Arrow 4">
            <a:extLst>
              <a:ext uri="{FF2B5EF4-FFF2-40B4-BE49-F238E27FC236}">
                <a16:creationId xmlns:a16="http://schemas.microsoft.com/office/drawing/2014/main" id="{BB46F9AF-2D72-29B4-7F42-F8915D50643D}"/>
              </a:ext>
            </a:extLst>
          </p:cNvPr>
          <p:cNvSpPr/>
          <p:nvPr/>
        </p:nvSpPr>
        <p:spPr bwMode="auto">
          <a:xfrm rot="5400000">
            <a:off x="7745586" y="1804445"/>
            <a:ext cx="53625" cy="701964"/>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12" name="Down Arrow 4">
            <a:extLst>
              <a:ext uri="{FF2B5EF4-FFF2-40B4-BE49-F238E27FC236}">
                <a16:creationId xmlns:a16="http://schemas.microsoft.com/office/drawing/2014/main" id="{D3EEB91D-7A96-BF62-FB0D-3D0CE82FA912}"/>
              </a:ext>
            </a:extLst>
          </p:cNvPr>
          <p:cNvSpPr/>
          <p:nvPr/>
        </p:nvSpPr>
        <p:spPr bwMode="auto">
          <a:xfrm rot="5400000">
            <a:off x="7745585" y="2934757"/>
            <a:ext cx="53625" cy="701964"/>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
        <p:nvSpPr>
          <p:cNvPr id="13" name="Down Arrow 4">
            <a:extLst>
              <a:ext uri="{FF2B5EF4-FFF2-40B4-BE49-F238E27FC236}">
                <a16:creationId xmlns:a16="http://schemas.microsoft.com/office/drawing/2014/main" id="{118F2994-0C32-0043-EECE-660F800B3695}"/>
              </a:ext>
            </a:extLst>
          </p:cNvPr>
          <p:cNvSpPr/>
          <p:nvPr/>
        </p:nvSpPr>
        <p:spPr bwMode="auto">
          <a:xfrm rot="5400000">
            <a:off x="7755399" y="3924756"/>
            <a:ext cx="53625" cy="701964"/>
          </a:xfrm>
          <a:prstGeom prst="downArrow">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a:defRPr/>
            </a:pPr>
            <a:endParaRPr lang="en-GB" sz="1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426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78766-9DD2-8AAD-FAE3-0748E62FB234}"/>
              </a:ext>
            </a:extLst>
          </p:cNvPr>
          <p:cNvSpPr>
            <a:spLocks noGrp="1"/>
          </p:cNvSpPr>
          <p:nvPr>
            <p:ph type="title"/>
          </p:nvPr>
        </p:nvSpPr>
        <p:spPr>
          <a:xfrm>
            <a:off x="838200" y="381419"/>
            <a:ext cx="10337800" cy="632219"/>
          </a:xfrm>
        </p:spPr>
        <p:txBody>
          <a:bodyPr/>
          <a:lstStyle/>
          <a:p>
            <a:r>
              <a:rPr lang="en-GB" dirty="0"/>
              <a:t>Arguments to a Method</a:t>
            </a:r>
          </a:p>
        </p:txBody>
      </p:sp>
      <p:sp>
        <p:nvSpPr>
          <p:cNvPr id="4" name="Text Placeholder 3">
            <a:extLst>
              <a:ext uri="{FF2B5EF4-FFF2-40B4-BE49-F238E27FC236}">
                <a16:creationId xmlns:a16="http://schemas.microsoft.com/office/drawing/2014/main" id="{2F901417-650B-A723-DCBD-4FBE4D2E0C50}"/>
              </a:ext>
            </a:extLst>
          </p:cNvPr>
          <p:cNvSpPr>
            <a:spLocks noGrp="1"/>
          </p:cNvSpPr>
          <p:nvPr>
            <p:ph type="body" sz="quarter" idx="10"/>
          </p:nvPr>
        </p:nvSpPr>
        <p:spPr>
          <a:xfrm>
            <a:off x="838200" y="1107852"/>
            <a:ext cx="10836564" cy="4894155"/>
          </a:xfrm>
        </p:spPr>
        <p:txBody>
          <a:bodyPr/>
          <a:lstStyle/>
          <a:p>
            <a:r>
              <a:rPr lang="en-GB" dirty="0">
                <a:solidFill>
                  <a:schemeClr val="tx2"/>
                </a:solidFill>
              </a:rPr>
              <a:t>A method call supplies values— called </a:t>
            </a:r>
            <a:r>
              <a:rPr lang="en-GB" b="1" dirty="0">
                <a:solidFill>
                  <a:schemeClr val="tx2"/>
                </a:solidFill>
              </a:rPr>
              <a:t>arguments </a:t>
            </a:r>
            <a:r>
              <a:rPr lang="en-GB" dirty="0">
                <a:solidFill>
                  <a:schemeClr val="tx2"/>
                </a:solidFill>
              </a:rPr>
              <a:t>—for each of the method’s parameters.</a:t>
            </a:r>
            <a:br>
              <a:rPr lang="en-GB" dirty="0">
                <a:solidFill>
                  <a:schemeClr val="tx2"/>
                </a:solidFill>
              </a:rPr>
            </a:br>
            <a:endParaRPr lang="en-GB" dirty="0">
              <a:solidFill>
                <a:schemeClr val="tx2"/>
              </a:solidFill>
            </a:endParaRPr>
          </a:p>
          <a:p>
            <a:r>
              <a:rPr lang="en-GB" dirty="0">
                <a:solidFill>
                  <a:schemeClr val="tx2"/>
                </a:solidFill>
              </a:rPr>
              <a:t>For example, the method </a:t>
            </a:r>
            <a:r>
              <a:rPr lang="en-GB" dirty="0" err="1">
                <a:solidFill>
                  <a:schemeClr val="tx2"/>
                </a:solidFill>
                <a:latin typeface="Consolas" panose="020B0609020204030204" pitchFamily="49" charset="0"/>
              </a:rPr>
              <a:t>System.out.println</a:t>
            </a:r>
            <a:r>
              <a:rPr lang="en-GB" dirty="0">
                <a:solidFill>
                  <a:schemeClr val="tx2"/>
                </a:solidFill>
                <a:latin typeface="Consolas" panose="020B0609020204030204" pitchFamily="49" charset="0"/>
              </a:rPr>
              <a:t> </a:t>
            </a:r>
            <a:r>
              <a:rPr lang="en-GB" dirty="0">
                <a:solidFill>
                  <a:schemeClr val="tx2"/>
                </a:solidFill>
              </a:rPr>
              <a:t>requires an argument that specifies the data to output in a command window.  </a:t>
            </a:r>
            <a:br>
              <a:rPr lang="en-GB" dirty="0">
                <a:solidFill>
                  <a:schemeClr val="tx2"/>
                </a:solidFill>
              </a:rPr>
            </a:br>
            <a:r>
              <a:rPr lang="en-GB" dirty="0">
                <a:solidFill>
                  <a:schemeClr val="tx2"/>
                </a:solidFill>
              </a:rPr>
              <a:t>e.g. </a:t>
            </a:r>
            <a:r>
              <a:rPr lang="en-GB" dirty="0" err="1">
                <a:solidFill>
                  <a:schemeClr val="tx2"/>
                </a:solidFill>
                <a:latin typeface="Consolas" panose="020B0609020204030204" pitchFamily="49" charset="0"/>
              </a:rPr>
              <a:t>System.out.println</a:t>
            </a:r>
            <a:r>
              <a:rPr lang="en-GB" dirty="0">
                <a:solidFill>
                  <a:schemeClr val="tx2"/>
                </a:solidFill>
                <a:latin typeface="Consolas" panose="020B0609020204030204" pitchFamily="49" charset="0"/>
              </a:rPr>
              <a:t>(</a:t>
            </a:r>
            <a:r>
              <a:rPr lang="en-GB" b="1" dirty="0">
                <a:solidFill>
                  <a:schemeClr val="tx2"/>
                </a:solidFill>
                <a:latin typeface="Consolas" panose="020B0609020204030204" pitchFamily="49" charset="0"/>
              </a:rPr>
              <a:t>“Hello world”</a:t>
            </a:r>
            <a:r>
              <a:rPr lang="en-GB" dirty="0">
                <a:solidFill>
                  <a:schemeClr val="tx2"/>
                </a:solidFill>
                <a:latin typeface="Consolas" panose="020B0609020204030204" pitchFamily="49" charset="0"/>
              </a:rPr>
              <a:t>);</a:t>
            </a:r>
          </a:p>
          <a:p>
            <a:endParaRPr lang="en-GB" dirty="0">
              <a:solidFill>
                <a:schemeClr val="tx2"/>
              </a:solidFill>
              <a:latin typeface="Consolas" panose="020B0609020204030204" pitchFamily="49" charset="0"/>
            </a:endParaRPr>
          </a:p>
          <a:p>
            <a:r>
              <a:rPr lang="en-GB" altLang="en-US" dirty="0">
                <a:solidFill>
                  <a:schemeClr val="tx2"/>
                </a:solidFill>
              </a:rPr>
              <a:t>For </a:t>
            </a:r>
            <a:r>
              <a:rPr lang="en-GB" altLang="en-US" b="1" dirty="0">
                <a:solidFill>
                  <a:schemeClr val="tx2"/>
                </a:solidFill>
              </a:rPr>
              <a:t>Instance</a:t>
            </a:r>
            <a:r>
              <a:rPr lang="en-GB" altLang="en-US" dirty="0">
                <a:solidFill>
                  <a:schemeClr val="tx2"/>
                </a:solidFill>
              </a:rPr>
              <a:t> methods (methods that are </a:t>
            </a:r>
            <a:r>
              <a:rPr lang="en-GB" altLang="en-US" b="1" dirty="0">
                <a:solidFill>
                  <a:schemeClr val="tx2"/>
                </a:solidFill>
              </a:rPr>
              <a:t>not</a:t>
            </a:r>
            <a:r>
              <a:rPr lang="en-GB" altLang="en-US" dirty="0">
                <a:solidFill>
                  <a:schemeClr val="tx2"/>
                </a:solidFill>
              </a:rPr>
              <a:t> marked as </a:t>
            </a:r>
            <a:r>
              <a:rPr lang="en-GB" altLang="en-US" b="1" dirty="0">
                <a:solidFill>
                  <a:schemeClr val="tx2"/>
                </a:solidFill>
              </a:rPr>
              <a:t>static</a:t>
            </a:r>
            <a:r>
              <a:rPr lang="en-GB" altLang="en-US" dirty="0">
                <a:solidFill>
                  <a:schemeClr val="tx2"/>
                </a:solidFill>
              </a:rPr>
              <a:t>), firstly create (instantiate) the class and then invoke with the correct arguments (correctly ordered data types) </a:t>
            </a:r>
          </a:p>
          <a:p>
            <a:endParaRPr lang="en-GB" dirty="0">
              <a:solidFill>
                <a:schemeClr val="tx2"/>
              </a:solidFill>
              <a:latin typeface="Consolas" panose="020B0609020204030204" pitchFamily="49" charset="0"/>
            </a:endParaRPr>
          </a:p>
          <a:p>
            <a:endParaRPr lang="en-GB" dirty="0">
              <a:solidFill>
                <a:schemeClr val="tx2"/>
              </a:solidFill>
              <a:latin typeface="Consolas" panose="020B0609020204030204" pitchFamily="49" charset="0"/>
            </a:endParaRPr>
          </a:p>
          <a:p>
            <a:endParaRPr lang="en-GB" dirty="0">
              <a:solidFill>
                <a:schemeClr val="tx2"/>
              </a:solidFill>
              <a:latin typeface="Consolas" panose="020B0609020204030204" pitchFamily="49" charset="0"/>
            </a:endParaRPr>
          </a:p>
          <a:p>
            <a:endParaRPr lang="en-GB" dirty="0">
              <a:solidFill>
                <a:schemeClr val="tx2"/>
              </a:solidFill>
              <a:latin typeface="Consolas" panose="020B0609020204030204" pitchFamily="49" charset="0"/>
            </a:endParaRPr>
          </a:p>
          <a:p>
            <a:endParaRPr lang="en-GB" dirty="0">
              <a:solidFill>
                <a:schemeClr val="tx2"/>
              </a:solidFill>
              <a:latin typeface="Consolas" panose="020B0609020204030204" pitchFamily="49" charset="0"/>
            </a:endParaRPr>
          </a:p>
          <a:p>
            <a:endParaRPr lang="en-GB" dirty="0">
              <a:solidFill>
                <a:schemeClr val="tx2"/>
              </a:solidFill>
              <a:latin typeface="Consolas" panose="020B0609020204030204" pitchFamily="49" charset="0"/>
            </a:endParaRPr>
          </a:p>
          <a:p>
            <a:endParaRPr lang="en-GB" dirty="0">
              <a:solidFill>
                <a:schemeClr val="tx2"/>
              </a:solidFill>
              <a:latin typeface="Consolas" panose="020B0609020204030204" pitchFamily="49" charset="0"/>
            </a:endParaRPr>
          </a:p>
          <a:p>
            <a:r>
              <a:rPr lang="en-GB" dirty="0">
                <a:solidFill>
                  <a:schemeClr val="tx2"/>
                </a:solidFill>
              </a:rPr>
              <a:t>For </a:t>
            </a:r>
            <a:r>
              <a:rPr lang="en-GB" b="1" dirty="0">
                <a:solidFill>
                  <a:schemeClr val="tx2"/>
                </a:solidFill>
              </a:rPr>
              <a:t>static</a:t>
            </a:r>
            <a:r>
              <a:rPr lang="en-GB" dirty="0">
                <a:solidFill>
                  <a:schemeClr val="tx2"/>
                </a:solidFill>
              </a:rPr>
              <a:t> methods, you can call (invoke) them directly without </a:t>
            </a:r>
            <a:r>
              <a:rPr lang="en-GB" altLang="en-US" dirty="0">
                <a:solidFill>
                  <a:schemeClr val="tx2"/>
                </a:solidFill>
              </a:rPr>
              <a:t>instantiating the class</a:t>
            </a:r>
            <a:r>
              <a:rPr lang="en-GB" dirty="0">
                <a:solidFill>
                  <a:schemeClr val="tx2"/>
                </a:solidFill>
              </a:rPr>
              <a:t>.  </a:t>
            </a:r>
          </a:p>
        </p:txBody>
      </p:sp>
      <p:pic>
        <p:nvPicPr>
          <p:cNvPr id="5" name="Picture 3">
            <a:extLst>
              <a:ext uri="{FF2B5EF4-FFF2-40B4-BE49-F238E27FC236}">
                <a16:creationId xmlns:a16="http://schemas.microsoft.com/office/drawing/2014/main" id="{F5B260B0-C871-75E9-B44B-88C147D8D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787" y="2979738"/>
            <a:ext cx="72866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801281"/>
      </p:ext>
    </p:extLst>
  </p:cSld>
  <p:clrMapOvr>
    <a:masterClrMapping/>
  </p:clrMapOvr>
</p:sld>
</file>

<file path=ppt/theme/theme1.xml><?xml version="1.0" encoding="utf-8"?>
<a:theme xmlns:a="http://schemas.openxmlformats.org/drawingml/2006/main" name="Office Theme">
  <a:themeElements>
    <a:clrScheme name="Queens University 1">
      <a:dk1>
        <a:srgbClr val="494949"/>
      </a:dk1>
      <a:lt1>
        <a:srgbClr val="9B9B9B"/>
      </a:lt1>
      <a:dk2>
        <a:srgbClr val="2F2F2F"/>
      </a:dk2>
      <a:lt2>
        <a:srgbClr val="FFFFFF"/>
      </a:lt2>
      <a:accent1>
        <a:srgbClr val="00AFAB"/>
      </a:accent1>
      <a:accent2>
        <a:srgbClr val="93D60A"/>
      </a:accent2>
      <a:accent3>
        <a:srgbClr val="D6000D"/>
      </a:accent3>
      <a:accent4>
        <a:srgbClr val="F18903"/>
      </a:accent4>
      <a:accent5>
        <a:srgbClr val="AC004D"/>
      </a:accent5>
      <a:accent6>
        <a:srgbClr val="672E6C"/>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68505</TotalTime>
  <Words>2949</Words>
  <Application>Microsoft Office PowerPoint</Application>
  <PresentationFormat>Widescreen</PresentationFormat>
  <Paragraphs>278</Paragraphs>
  <Slides>18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Consolas</vt:lpstr>
      <vt:lpstr>Söhne</vt:lpstr>
      <vt:lpstr>Office Theme</vt:lpstr>
      <vt:lpstr>MSc Software Development</vt:lpstr>
      <vt:lpstr>Methods </vt:lpstr>
      <vt:lpstr>Method format</vt:lpstr>
      <vt:lpstr>Main method</vt:lpstr>
      <vt:lpstr>Adding a new method</vt:lpstr>
      <vt:lpstr>Exercises </vt:lpstr>
      <vt:lpstr>Methods .. passing values</vt:lpstr>
      <vt:lpstr>Declaring a method with parameter(s)</vt:lpstr>
      <vt:lpstr>Arguments to a Method</vt:lpstr>
      <vt:lpstr>Recall the age method</vt:lpstr>
      <vt:lpstr>Methods with parameters </vt:lpstr>
      <vt:lpstr>More than one parameter</vt:lpstr>
      <vt:lpstr>Parameterised method - exercises</vt:lpstr>
      <vt:lpstr>Methods with a return</vt:lpstr>
      <vt:lpstr>Methods with a return</vt:lpstr>
      <vt:lpstr>Methods with a return - exercises</vt:lpstr>
      <vt:lpstr>Single responsibility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Aidan McGowan</cp:lastModifiedBy>
  <cp:revision>166</cp:revision>
  <dcterms:created xsi:type="dcterms:W3CDTF">2023-01-05T12:01:08Z</dcterms:created>
  <dcterms:modified xsi:type="dcterms:W3CDTF">2023-10-02T13:13:23Z</dcterms:modified>
</cp:coreProperties>
</file>